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D630-CA44-44B7-1975-6BDBFCEE3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ACD47-4FE3-04A8-F692-C392758FA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8033B-7A3C-D032-55F0-6438304E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CDDEA-5983-BD8E-DC57-400227D6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558D-F24F-1F97-77F1-951FEB51A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94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C3584-91B4-704C-8287-DCE5F7E6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46B62-C827-14DB-17D2-04061CAF3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96643-078A-9BDB-0847-5280AE4A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C545-7E66-90CB-EFB5-6E1E3424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EAB7-6E6C-CC64-B24A-1B299B15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56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EA593-D662-8FEA-AB18-39FA426D7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60ED8-F1D7-8BEF-26CB-2E77CBF16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E66CC-0849-DB24-8DE7-61C46F27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07B8-E02A-67C1-9708-E3539FD1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B0552-8995-B2FE-20B1-95C9E6E3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31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246E-B7F0-0D7A-F680-D24265F8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16F6-845B-6260-A72E-5215149BB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76476-58B8-BDA6-92DD-6A73CDBE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E688E-8998-1DDF-198F-EE63A16D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55F7D-284A-1FE7-1DB4-733C92CC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55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854B-945C-6D85-AA28-5C496AE4A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5FDA2-307B-1FB3-A88B-2134AF55A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F1E1-E539-3E8A-DC3F-96591D92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D24C7-4963-22EE-3485-6095907BD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70FE5-E849-B026-2BF9-D743F5B6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00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FCB4-E6AC-EF7D-F0B0-AB649674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57F12-0427-6C7D-90B4-D36A9C836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1CF1B-D459-DBC4-ACFA-4B61E4F70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1B6A5-CF62-70F5-0895-39CA1927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DAD0C-5D3B-B2E6-2E28-C3852D37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73463-547D-D939-D050-D8A0F32A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30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5189-275C-A2B9-6E89-A6F1893E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3352-B719-BDB1-8EB1-A3EE46D77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8AE07-A4F3-0470-2D27-F56C5CAD8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46F43-83C0-18C3-8CF9-D3E61D55A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6E121-9043-99DA-5704-37827C55E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DFA09-A8AA-73F7-544A-A5DD55EB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39037D-DAE0-633D-A7A7-0B248F23F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C328-371F-66C8-14DD-1EE19FA5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74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0646-80E4-5BC1-6CD0-8C360068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2D96E-CE53-B7D5-5D12-790CC709D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BFCF3-B56E-7A6E-7BB2-48D529E3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0A9AA-712B-8C30-08C5-3E7EA481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29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231F82-2326-9F8F-163C-AD803DC34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A20F3-528C-8877-33EA-F5879C71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DBAC7-824C-0EEF-D230-C463ABF8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57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1411-DEA2-5D88-D078-CAF6D267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E2E16-D9E6-5196-40AC-176AB4CBE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93FFA-12C4-0843-EE38-B2988C4DF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AA494-0270-35E7-950B-51E93991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995E9-1FD6-2FF0-6C3E-218D0F1F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5159C-D0F0-14F3-84CE-8011FE0F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58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3777-5D02-1EA6-101B-2CBDE0242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A701A-5763-1588-8665-E02FB9271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E9C35-E259-B995-444C-650724F91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D0756-C0DD-4001-B7A8-882D88992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F1AB7-9C47-143E-95AA-9123B4BA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C544E-FC97-E3AB-5FC6-A86BA83BC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87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42528-FA46-C0C8-6391-B0FE4E82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CDA36-3AF5-9CD3-33EA-FCE6428EB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43D48-EDA7-A5A8-16C9-3EF18F6CE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C2A3E-061E-40E4-A458-7862A69051E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CFE61-9922-1974-9DBB-45AD43AB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A9D64-2B10-4365-5E95-413368FB6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340042-8D72-4E08-BC6D-82AD72DB24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72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gif"/><Relationship Id="rId7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F37AC"/>
            </a:gs>
            <a:gs pos="100000">
              <a:schemeClr val="accent1"/>
            </a:gs>
            <a:gs pos="100000">
              <a:schemeClr val="accent5">
                <a:lumMod val="7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074F509-1773-CD09-3CB6-AD3FD48D4470}"/>
              </a:ext>
            </a:extLst>
          </p:cNvPr>
          <p:cNvGrpSpPr/>
          <p:nvPr/>
        </p:nvGrpSpPr>
        <p:grpSpPr>
          <a:xfrm>
            <a:off x="11649429" y="66447"/>
            <a:ext cx="462849" cy="403168"/>
            <a:chOff x="11529576" y="65473"/>
            <a:chExt cx="462849" cy="40316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DC3E91A-B810-91C9-AF04-87C81B7B1DFD}"/>
                </a:ext>
              </a:extLst>
            </p:cNvPr>
            <p:cNvSpPr/>
            <p:nvPr/>
          </p:nvSpPr>
          <p:spPr>
            <a:xfrm>
              <a:off x="11529576" y="65473"/>
              <a:ext cx="462849" cy="403168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 descr="A black power button&#10;&#10;AI-generated content may be incorrect.">
              <a:extLst>
                <a:ext uri="{FF2B5EF4-FFF2-40B4-BE49-F238E27FC236}">
                  <a16:creationId xmlns:a16="http://schemas.microsoft.com/office/drawing/2014/main" id="{C0CAABFD-2958-943C-69F7-8A353A12C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622" y="163918"/>
              <a:ext cx="296839" cy="208230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F4CE49F-F3AA-28E4-0823-557D1F25B991}"/>
              </a:ext>
            </a:extLst>
          </p:cNvPr>
          <p:cNvGrpSpPr/>
          <p:nvPr/>
        </p:nvGrpSpPr>
        <p:grpSpPr>
          <a:xfrm>
            <a:off x="10529055" y="33402"/>
            <a:ext cx="1081544" cy="462849"/>
            <a:chOff x="10481675" y="36607"/>
            <a:chExt cx="1081544" cy="4628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7A2B471-EC71-D1DB-DE59-0E96BBFD8F27}"/>
                </a:ext>
              </a:extLst>
            </p:cNvPr>
            <p:cNvSpPr/>
            <p:nvPr/>
          </p:nvSpPr>
          <p:spPr>
            <a:xfrm>
              <a:off x="10481675" y="66448"/>
              <a:ext cx="1081544" cy="40690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1000" dirty="0"/>
                <a:t>28/10/25</a:t>
              </a:r>
              <a:r>
                <a:rPr lang="en-US" sz="1200" dirty="0"/>
                <a:t>  </a:t>
              </a:r>
              <a:r>
                <a:rPr lang="en-US" sz="1000" dirty="0"/>
                <a:t>16:44:54</a:t>
              </a:r>
              <a:endParaRPr lang="en-IN" sz="10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16027A-2ACF-0B46-10FA-72A0D9E4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75" y="36607"/>
              <a:ext cx="462849" cy="462849"/>
            </a:xfrm>
            <a:prstGeom prst="rect">
              <a:avLst/>
            </a:prstGeom>
          </p:spPr>
        </p:pic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AA091CEB-E07F-C6AA-1EDC-6FC67448A9B4}"/>
              </a:ext>
            </a:extLst>
          </p:cNvPr>
          <p:cNvSpPr txBox="1">
            <a:spLocks/>
          </p:cNvSpPr>
          <p:nvPr/>
        </p:nvSpPr>
        <p:spPr>
          <a:xfrm>
            <a:off x="4768642" y="6452981"/>
            <a:ext cx="246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MODEL : -RECF-2550-40-1800</a:t>
            </a:r>
            <a:endParaRPr lang="en-IN" sz="1200" b="1" dirty="0">
              <a:solidFill>
                <a:schemeClr val="tx2">
                  <a:lumMod val="25000"/>
                  <a:lumOff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42D5A8-0945-DC85-FDF8-A08C2BE9D93F}"/>
              </a:ext>
            </a:extLst>
          </p:cNvPr>
          <p:cNvGrpSpPr/>
          <p:nvPr/>
        </p:nvGrpSpPr>
        <p:grpSpPr>
          <a:xfrm>
            <a:off x="4261956" y="1609436"/>
            <a:ext cx="3481388" cy="3953164"/>
            <a:chOff x="4041597" y="1579419"/>
            <a:chExt cx="3481388" cy="395316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9F77350-C59A-6DF0-2573-1965EE32FDF0}"/>
                </a:ext>
              </a:extLst>
            </p:cNvPr>
            <p:cNvSpPr/>
            <p:nvPr/>
          </p:nvSpPr>
          <p:spPr>
            <a:xfrm>
              <a:off x="4041597" y="1579419"/>
              <a:ext cx="3481388" cy="3953164"/>
            </a:xfrm>
            <a:prstGeom prst="round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130000" r="50000" b="-30000"/>
              </a:path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52C9E05-6A39-26E1-0EB6-814CFBADE390}"/>
                </a:ext>
              </a:extLst>
            </p:cNvPr>
            <p:cNvSpPr/>
            <p:nvPr/>
          </p:nvSpPr>
          <p:spPr>
            <a:xfrm>
              <a:off x="4306219" y="3442460"/>
              <a:ext cx="3076859" cy="2769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PASSWORD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FA3F391-03C9-9E4F-54E2-DF040E23C160}"/>
                </a:ext>
              </a:extLst>
            </p:cNvPr>
            <p:cNvSpPr>
              <a:spLocks/>
            </p:cNvSpPr>
            <p:nvPr/>
          </p:nvSpPr>
          <p:spPr>
            <a:xfrm>
              <a:off x="5453584" y="4328802"/>
              <a:ext cx="782128" cy="276999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Log In</a:t>
              </a:r>
              <a:endParaRPr lang="en-IN" sz="1400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14062C5-7BDC-8C24-2331-539CDF45C59A}"/>
                </a:ext>
              </a:extLst>
            </p:cNvPr>
            <p:cNvSpPr/>
            <p:nvPr/>
          </p:nvSpPr>
          <p:spPr>
            <a:xfrm>
              <a:off x="4306218" y="2860789"/>
              <a:ext cx="3076859" cy="2769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Aptos Narrow" panose="020B0004020202020204" pitchFamily="34" charset="0"/>
                </a:rPr>
                <a:t>ID</a:t>
              </a:r>
              <a:r>
                <a:rPr lang="en-US" dirty="0"/>
                <a:t> </a:t>
              </a:r>
              <a:endParaRPr lang="en-IN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1502376-66A6-CE1B-6ADA-2E4477AA1302}"/>
              </a:ext>
            </a:extLst>
          </p:cNvPr>
          <p:cNvSpPr txBox="1"/>
          <p:nvPr/>
        </p:nvSpPr>
        <p:spPr>
          <a:xfrm>
            <a:off x="2800144" y="714831"/>
            <a:ext cx="640501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ctr"/>
            <a:r>
              <a:rPr lang="en-US" sz="28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THREE LAYER BLOWN FILM LINE</a:t>
            </a:r>
            <a:endParaRPr lang="en-IN" sz="28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A green circle with a person icon&#10;&#10;AI-generated content may be incorrect.">
            <a:extLst>
              <a:ext uri="{FF2B5EF4-FFF2-40B4-BE49-F238E27FC236}">
                <a16:creationId xmlns:a16="http://schemas.microsoft.com/office/drawing/2014/main" id="{771BF894-5F17-40AE-A35C-909672E89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92" y="1891512"/>
            <a:ext cx="682916" cy="717218"/>
          </a:xfrm>
          <a:prstGeom prst="rect">
            <a:avLst/>
          </a:prstGeom>
        </p:spPr>
      </p:pic>
      <p:pic>
        <p:nvPicPr>
          <p:cNvPr id="2" name="Picture 1" descr="A close-up of a logo&#10;&#10;AI-generated content may be incorrect.">
            <a:extLst>
              <a:ext uri="{FF2B5EF4-FFF2-40B4-BE49-F238E27FC236}">
                <a16:creationId xmlns:a16="http://schemas.microsoft.com/office/drawing/2014/main" id="{68A69636-9347-F62E-6FFD-CE9414268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4" t="22626" r="25252" b="30505"/>
          <a:stretch/>
        </p:blipFill>
        <p:spPr>
          <a:xfrm>
            <a:off x="19329" y="8759"/>
            <a:ext cx="144244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7993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1"/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8B7D5-A1C6-B65E-AAD2-B63DD935A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A40C75-632F-0688-81BC-4E775900E5F4}"/>
              </a:ext>
            </a:extLst>
          </p:cNvPr>
          <p:cNvSpPr/>
          <p:nvPr/>
        </p:nvSpPr>
        <p:spPr>
          <a:xfrm>
            <a:off x="-1536" y="0"/>
            <a:ext cx="12192000" cy="53981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E80D82B-CB9E-B5CB-C18D-44A3D2942460}"/>
              </a:ext>
            </a:extLst>
          </p:cNvPr>
          <p:cNvGrpSpPr/>
          <p:nvPr/>
        </p:nvGrpSpPr>
        <p:grpSpPr>
          <a:xfrm>
            <a:off x="11649429" y="66447"/>
            <a:ext cx="462849" cy="403168"/>
            <a:chOff x="11529576" y="65473"/>
            <a:chExt cx="462849" cy="40316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E9955C-5BBC-2A4B-9C98-0249448B96C6}"/>
                </a:ext>
              </a:extLst>
            </p:cNvPr>
            <p:cNvSpPr/>
            <p:nvPr/>
          </p:nvSpPr>
          <p:spPr>
            <a:xfrm>
              <a:off x="11529576" y="65473"/>
              <a:ext cx="462849" cy="403168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 descr="A black power button&#10;&#10;AI-generated content may be incorrect.">
              <a:extLst>
                <a:ext uri="{FF2B5EF4-FFF2-40B4-BE49-F238E27FC236}">
                  <a16:creationId xmlns:a16="http://schemas.microsoft.com/office/drawing/2014/main" id="{16A2FBDE-FD11-B032-B5D4-EA1861CB2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622" y="163918"/>
              <a:ext cx="296839" cy="208230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9165A07-209A-442D-8B4D-5123924FE52B}"/>
              </a:ext>
            </a:extLst>
          </p:cNvPr>
          <p:cNvGrpSpPr/>
          <p:nvPr/>
        </p:nvGrpSpPr>
        <p:grpSpPr>
          <a:xfrm>
            <a:off x="10529055" y="33402"/>
            <a:ext cx="1081544" cy="462849"/>
            <a:chOff x="10481675" y="36607"/>
            <a:chExt cx="1081544" cy="4628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F09DA92-F36C-118B-0229-21F18F3491C6}"/>
                </a:ext>
              </a:extLst>
            </p:cNvPr>
            <p:cNvSpPr/>
            <p:nvPr/>
          </p:nvSpPr>
          <p:spPr>
            <a:xfrm>
              <a:off x="10481675" y="66448"/>
              <a:ext cx="1081544" cy="40690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1000" dirty="0"/>
                <a:t>28/10/25</a:t>
              </a:r>
              <a:r>
                <a:rPr lang="en-US" sz="1200" dirty="0"/>
                <a:t>  </a:t>
              </a:r>
              <a:r>
                <a:rPr lang="en-US" sz="1000" dirty="0"/>
                <a:t>16:44:54</a:t>
              </a:r>
              <a:endParaRPr lang="en-IN" sz="10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971135-1FE6-6F16-890F-6AB94DF85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75" y="36607"/>
              <a:ext cx="462849" cy="462849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C781544-302D-5EA2-CB1D-F5B1F9CC3592}"/>
              </a:ext>
            </a:extLst>
          </p:cNvPr>
          <p:cNvGrpSpPr/>
          <p:nvPr/>
        </p:nvGrpSpPr>
        <p:grpSpPr>
          <a:xfrm>
            <a:off x="9469767" y="76662"/>
            <a:ext cx="462849" cy="403168"/>
            <a:chOff x="9853251" y="66686"/>
            <a:chExt cx="462849" cy="40316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E1DEEE9-454E-6076-B7EB-A4308957EA63}"/>
                </a:ext>
              </a:extLst>
            </p:cNvPr>
            <p:cNvSpPr/>
            <p:nvPr/>
          </p:nvSpPr>
          <p:spPr>
            <a:xfrm>
              <a:off x="9853251" y="66686"/>
              <a:ext cx="462849" cy="403168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5" name="Picture 24" descr="A black sun with rays&#10;&#10;AI-generated content may be incorrect.">
              <a:extLst>
                <a:ext uri="{FF2B5EF4-FFF2-40B4-BE49-F238E27FC236}">
                  <a16:creationId xmlns:a16="http://schemas.microsoft.com/office/drawing/2014/main" id="{65CB0728-A197-5AFC-9F9F-0170426D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925447" y="108802"/>
              <a:ext cx="318459" cy="318459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470068-BF9B-8C29-4E12-6DD3E7632185}"/>
              </a:ext>
            </a:extLst>
          </p:cNvPr>
          <p:cNvSpPr/>
          <p:nvPr/>
        </p:nvSpPr>
        <p:spPr>
          <a:xfrm>
            <a:off x="1547258" y="76662"/>
            <a:ext cx="801672" cy="40316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Running</a:t>
            </a:r>
            <a:endParaRPr lang="en-IN" sz="12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F7BF7C7-AF1D-76FE-17BC-4C8DBAA01288}"/>
              </a:ext>
            </a:extLst>
          </p:cNvPr>
          <p:cNvSpPr/>
          <p:nvPr/>
        </p:nvSpPr>
        <p:spPr>
          <a:xfrm>
            <a:off x="8324524" y="78140"/>
            <a:ext cx="1081544" cy="40316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Plant Communication</a:t>
            </a:r>
            <a:endParaRPr lang="en-IN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EDE041-4BD8-5639-03C0-014A35415A56}"/>
              </a:ext>
            </a:extLst>
          </p:cNvPr>
          <p:cNvSpPr txBox="1"/>
          <p:nvPr/>
        </p:nvSpPr>
        <p:spPr>
          <a:xfrm>
            <a:off x="2119294" y="8759"/>
            <a:ext cx="640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THREE LAYER BLOWN FILM LINE</a:t>
            </a:r>
            <a:endParaRPr lang="en-IN" sz="2800" b="1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99E669-6269-93C0-8156-A877F2867D6A}"/>
              </a:ext>
            </a:extLst>
          </p:cNvPr>
          <p:cNvGrpSpPr/>
          <p:nvPr/>
        </p:nvGrpSpPr>
        <p:grpSpPr>
          <a:xfrm>
            <a:off x="5971193" y="669813"/>
            <a:ext cx="2631401" cy="1467627"/>
            <a:chOff x="83813" y="4094799"/>
            <a:chExt cx="1759506" cy="11679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62C20DC-B0DA-A7CF-BB9A-22BC4A6E734F}"/>
                </a:ext>
              </a:extLst>
            </p:cNvPr>
            <p:cNvGrpSpPr/>
            <p:nvPr/>
          </p:nvGrpSpPr>
          <p:grpSpPr>
            <a:xfrm>
              <a:off x="83813" y="4094799"/>
              <a:ext cx="1759506" cy="1167946"/>
              <a:chOff x="9110368" y="35615"/>
              <a:chExt cx="2474054" cy="706179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C8AFD31-F374-E29E-E853-B21A0AA08188}"/>
                  </a:ext>
                </a:extLst>
              </p:cNvPr>
              <p:cNvSpPr/>
              <p:nvPr/>
            </p:nvSpPr>
            <p:spPr>
              <a:xfrm>
                <a:off x="9110368" y="35615"/>
                <a:ext cx="2474054" cy="70617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3F4CE-3042-7964-F1D1-44C59EE2F5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58039" y="59665"/>
                <a:ext cx="853127" cy="122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Rounded MT Bold" panose="020F0704030504030204" pitchFamily="34" charset="0"/>
                  </a:rPr>
                  <a:t> LAYERS</a:t>
                </a:r>
                <a:endParaRPr lang="en-IN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D0AD71E-BE46-4F53-62A4-7388353853A4}"/>
                </a:ext>
              </a:extLst>
            </p:cNvPr>
            <p:cNvSpPr>
              <a:spLocks/>
            </p:cNvSpPr>
            <p:nvPr/>
          </p:nvSpPr>
          <p:spPr>
            <a:xfrm>
              <a:off x="305717" y="4339324"/>
              <a:ext cx="1293306" cy="240995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  <a:latin typeface="Arial Rounded MT Bold" panose="020F0704030504030204" pitchFamily="34" charset="0"/>
                </a:rPr>
                <a:t>LAYER</a:t>
              </a:r>
              <a:r>
                <a:rPr lang="en-US" sz="800" dirty="0">
                  <a:solidFill>
                    <a:srgbClr val="002060"/>
                  </a:solidFill>
                  <a:latin typeface="Arial Rounded MT Bold" panose="020F0704030504030204" pitchFamily="34" charset="0"/>
                </a:rPr>
                <a:t> 1</a:t>
              </a:r>
              <a:endParaRPr lang="en-IN" sz="800" dirty="0">
                <a:solidFill>
                  <a:srgbClr val="00206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555431-62E3-054F-E482-8EC030EC3E02}"/>
                </a:ext>
              </a:extLst>
            </p:cNvPr>
            <p:cNvSpPr>
              <a:spLocks/>
            </p:cNvSpPr>
            <p:nvPr/>
          </p:nvSpPr>
          <p:spPr>
            <a:xfrm>
              <a:off x="313726" y="4626615"/>
              <a:ext cx="1293306" cy="240995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  <a:latin typeface="Arial Rounded MT Bold" panose="020F0704030504030204" pitchFamily="34" charset="0"/>
                </a:rPr>
                <a:t>LAYER 2</a:t>
              </a:r>
              <a:endParaRPr lang="en-IN" sz="800" b="1" dirty="0">
                <a:solidFill>
                  <a:srgbClr val="00206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CF4D281-3D9C-F253-62E0-008ABB3C2D7E}"/>
                </a:ext>
              </a:extLst>
            </p:cNvPr>
            <p:cNvSpPr>
              <a:spLocks/>
            </p:cNvSpPr>
            <p:nvPr/>
          </p:nvSpPr>
          <p:spPr>
            <a:xfrm>
              <a:off x="320492" y="4922308"/>
              <a:ext cx="1293306" cy="25363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  <a:latin typeface="Arial Rounded MT Bold" panose="020F0704030504030204" pitchFamily="34" charset="0"/>
                </a:rPr>
                <a:t>LAYER 3</a:t>
              </a:r>
              <a:endParaRPr lang="en-IN" sz="800" b="1" dirty="0">
                <a:solidFill>
                  <a:srgbClr val="002060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C741650-38FF-39E4-56A4-9CF75BBB287D}"/>
              </a:ext>
            </a:extLst>
          </p:cNvPr>
          <p:cNvSpPr/>
          <p:nvPr/>
        </p:nvSpPr>
        <p:spPr>
          <a:xfrm>
            <a:off x="15696" y="605807"/>
            <a:ext cx="5820362" cy="589851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417446-53C1-2BC4-7C6F-D11C83004B16}"/>
              </a:ext>
            </a:extLst>
          </p:cNvPr>
          <p:cNvGrpSpPr/>
          <p:nvPr/>
        </p:nvGrpSpPr>
        <p:grpSpPr>
          <a:xfrm>
            <a:off x="225319" y="1035759"/>
            <a:ext cx="1116144" cy="825400"/>
            <a:chOff x="488715" y="1104320"/>
            <a:chExt cx="1080806" cy="71585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02AC97B-3603-A1A2-E6D0-41A396B51DCE}"/>
                </a:ext>
              </a:extLst>
            </p:cNvPr>
            <p:cNvSpPr>
              <a:spLocks/>
            </p:cNvSpPr>
            <p:nvPr/>
          </p:nvSpPr>
          <p:spPr>
            <a:xfrm>
              <a:off x="533639" y="1104320"/>
              <a:ext cx="984610" cy="71585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2438C8-E5ED-F6E0-8D87-19A22F1B0CAA}"/>
                </a:ext>
              </a:extLst>
            </p:cNvPr>
            <p:cNvSpPr txBox="1"/>
            <p:nvPr/>
          </p:nvSpPr>
          <p:spPr>
            <a:xfrm>
              <a:off x="488715" y="1154667"/>
              <a:ext cx="1080806" cy="186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2060"/>
                  </a:solidFill>
                </a:rPr>
                <a:t>Total Set Output</a:t>
              </a:r>
              <a:endParaRPr lang="en-IN" sz="800" b="1" dirty="0">
                <a:solidFill>
                  <a:srgbClr val="002060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62EDF7B-7E4D-71B3-A0DD-C1A7BCC687A2}"/>
                </a:ext>
              </a:extLst>
            </p:cNvPr>
            <p:cNvSpPr/>
            <p:nvPr/>
          </p:nvSpPr>
          <p:spPr>
            <a:xfrm>
              <a:off x="629728" y="1400888"/>
              <a:ext cx="805132" cy="33302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02060"/>
                  </a:solidFill>
                </a:rPr>
                <a:t>210.00</a:t>
              </a:r>
              <a:endParaRPr lang="en-IN" sz="1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70F223-F254-3D84-AC5D-95BEF487AB37}"/>
              </a:ext>
            </a:extLst>
          </p:cNvPr>
          <p:cNvGrpSpPr/>
          <p:nvPr/>
        </p:nvGrpSpPr>
        <p:grpSpPr>
          <a:xfrm>
            <a:off x="1357027" y="1044775"/>
            <a:ext cx="1180052" cy="797497"/>
            <a:chOff x="533639" y="1104320"/>
            <a:chExt cx="1093623" cy="71585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3C0468-492D-4977-61A4-4C479E98A2E1}"/>
                </a:ext>
              </a:extLst>
            </p:cNvPr>
            <p:cNvSpPr>
              <a:spLocks/>
            </p:cNvSpPr>
            <p:nvPr/>
          </p:nvSpPr>
          <p:spPr>
            <a:xfrm>
              <a:off x="533639" y="1104320"/>
              <a:ext cx="984610" cy="71585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2ED477-A6CD-BAE2-648C-30C36C5F9E6F}"/>
                </a:ext>
              </a:extLst>
            </p:cNvPr>
            <p:cNvSpPr txBox="1"/>
            <p:nvPr/>
          </p:nvSpPr>
          <p:spPr>
            <a:xfrm>
              <a:off x="540105" y="1141464"/>
              <a:ext cx="1087157" cy="19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2060"/>
                  </a:solidFill>
                </a:rPr>
                <a:t>Total Act Output</a:t>
              </a:r>
              <a:endParaRPr lang="en-IN" sz="800" b="1" dirty="0">
                <a:solidFill>
                  <a:srgbClr val="002060"/>
                </a:solidFill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05B687-A78F-29C0-41FA-8D968F768CD7}"/>
                </a:ext>
              </a:extLst>
            </p:cNvPr>
            <p:cNvSpPr/>
            <p:nvPr/>
          </p:nvSpPr>
          <p:spPr>
            <a:xfrm>
              <a:off x="629728" y="1400888"/>
              <a:ext cx="805132" cy="33302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02060"/>
                  </a:solidFill>
                </a:rPr>
                <a:t>210.70</a:t>
              </a:r>
              <a:endParaRPr lang="en-IN" sz="1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EE6FA6-C614-2FD6-F7C4-9FC7FB8D2968}"/>
              </a:ext>
            </a:extLst>
          </p:cNvPr>
          <p:cNvGrpSpPr/>
          <p:nvPr/>
        </p:nvGrpSpPr>
        <p:grpSpPr>
          <a:xfrm>
            <a:off x="2423118" y="1003576"/>
            <a:ext cx="1095241" cy="825400"/>
            <a:chOff x="482364" y="1104320"/>
            <a:chExt cx="1087157" cy="71585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139428B-FAA4-0198-98DC-3BAFCEEF026F}"/>
                </a:ext>
              </a:extLst>
            </p:cNvPr>
            <p:cNvSpPr>
              <a:spLocks/>
            </p:cNvSpPr>
            <p:nvPr/>
          </p:nvSpPr>
          <p:spPr>
            <a:xfrm>
              <a:off x="533639" y="1104320"/>
              <a:ext cx="984610" cy="71585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209069-26F6-7D59-5FA4-2EDF60014C4A}"/>
                </a:ext>
              </a:extLst>
            </p:cNvPr>
            <p:cNvSpPr txBox="1"/>
            <p:nvPr/>
          </p:nvSpPr>
          <p:spPr>
            <a:xfrm>
              <a:off x="482364" y="1154667"/>
              <a:ext cx="1087157" cy="186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</a:rPr>
                <a:t>Density</a:t>
              </a:r>
              <a:endParaRPr lang="en-IN" sz="800" b="1" dirty="0">
                <a:solidFill>
                  <a:srgbClr val="002060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07366C7-6AC2-082A-5D5B-C6E15F3FE8B4}"/>
                </a:ext>
              </a:extLst>
            </p:cNvPr>
            <p:cNvSpPr/>
            <p:nvPr/>
          </p:nvSpPr>
          <p:spPr>
            <a:xfrm>
              <a:off x="629728" y="1400888"/>
              <a:ext cx="805132" cy="33302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02060"/>
                  </a:solidFill>
                </a:rPr>
                <a:t>0.92</a:t>
              </a:r>
              <a:endParaRPr lang="en-IN" sz="1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1B402D-7FB0-A988-B4A9-871C08A99031}"/>
              </a:ext>
            </a:extLst>
          </p:cNvPr>
          <p:cNvGrpSpPr/>
          <p:nvPr/>
        </p:nvGrpSpPr>
        <p:grpSpPr>
          <a:xfrm>
            <a:off x="3478139" y="1003576"/>
            <a:ext cx="1080209" cy="825400"/>
            <a:chOff x="482364" y="1104320"/>
            <a:chExt cx="1087157" cy="71585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FB20005-EB60-0F94-40FF-B83514500493}"/>
                </a:ext>
              </a:extLst>
            </p:cNvPr>
            <p:cNvSpPr>
              <a:spLocks/>
            </p:cNvSpPr>
            <p:nvPr/>
          </p:nvSpPr>
          <p:spPr>
            <a:xfrm>
              <a:off x="533639" y="1104320"/>
              <a:ext cx="984610" cy="71585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BA2088-F40E-C2AE-52E3-6C3FB54FC506}"/>
                </a:ext>
              </a:extLst>
            </p:cNvPr>
            <p:cNvSpPr txBox="1"/>
            <p:nvPr/>
          </p:nvSpPr>
          <p:spPr>
            <a:xfrm>
              <a:off x="482364" y="1154667"/>
              <a:ext cx="1087157" cy="186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</a:rPr>
                <a:t>GSM</a:t>
              </a:r>
              <a:endParaRPr lang="en-IN" sz="800" b="1" dirty="0">
                <a:solidFill>
                  <a:srgbClr val="002060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962824F-2B3D-70E9-F0D2-FB9A327B36C3}"/>
                </a:ext>
              </a:extLst>
            </p:cNvPr>
            <p:cNvSpPr/>
            <p:nvPr/>
          </p:nvSpPr>
          <p:spPr>
            <a:xfrm>
              <a:off x="629728" y="1400888"/>
              <a:ext cx="805132" cy="33302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02060"/>
                  </a:solidFill>
                </a:rPr>
                <a:t>92.86</a:t>
              </a:r>
              <a:endParaRPr lang="en-IN" sz="1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AB54AFA-7C6A-B2C0-BC9E-4289F4D7B727}"/>
              </a:ext>
            </a:extLst>
          </p:cNvPr>
          <p:cNvGrpSpPr/>
          <p:nvPr/>
        </p:nvGrpSpPr>
        <p:grpSpPr>
          <a:xfrm>
            <a:off x="4025146" y="1921516"/>
            <a:ext cx="1682348" cy="1301746"/>
            <a:chOff x="3159649" y="1921516"/>
            <a:chExt cx="2440494" cy="168438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D3D296E-8F5B-47A9-8820-B506DB90526B}"/>
                </a:ext>
              </a:extLst>
            </p:cNvPr>
            <p:cNvSpPr>
              <a:spLocks/>
            </p:cNvSpPr>
            <p:nvPr/>
          </p:nvSpPr>
          <p:spPr>
            <a:xfrm>
              <a:off x="3159649" y="1921516"/>
              <a:ext cx="2440494" cy="1684387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7D15ECB-8975-9247-23B3-663D2A41A8EA}"/>
                </a:ext>
              </a:extLst>
            </p:cNvPr>
            <p:cNvSpPr txBox="1"/>
            <p:nvPr/>
          </p:nvSpPr>
          <p:spPr>
            <a:xfrm>
              <a:off x="3396622" y="1993197"/>
              <a:ext cx="2013982" cy="27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</a:rPr>
                <a:t>SET V/S ACT LINE SPEED </a:t>
              </a:r>
              <a:endParaRPr lang="en-IN" sz="800" b="1" dirty="0">
                <a:solidFill>
                  <a:srgbClr val="002060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D036D31-8D79-921F-391B-FD8F39D7B413}"/>
                </a:ext>
              </a:extLst>
            </p:cNvPr>
            <p:cNvSpPr/>
            <p:nvPr/>
          </p:nvSpPr>
          <p:spPr>
            <a:xfrm>
              <a:off x="3381596" y="2271969"/>
              <a:ext cx="2013985" cy="117406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</p:grpSp>
      <p:pic>
        <p:nvPicPr>
          <p:cNvPr id="18" name="Picture 17" descr="A blue and white circle with numbers&#10;&#10;AI-generated content may be incorrect.">
            <a:extLst>
              <a:ext uri="{FF2B5EF4-FFF2-40B4-BE49-F238E27FC236}">
                <a16:creationId xmlns:a16="http://schemas.microsoft.com/office/drawing/2014/main" id="{E9A5395A-EE03-7ED0-9135-3F049A55A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60" y="2291478"/>
            <a:ext cx="1087291" cy="709114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4847CB9B-BB91-B0C3-F2AF-8F61A4FC515D}"/>
              </a:ext>
            </a:extLst>
          </p:cNvPr>
          <p:cNvGrpSpPr/>
          <p:nvPr/>
        </p:nvGrpSpPr>
        <p:grpSpPr>
          <a:xfrm>
            <a:off x="4531949" y="1007685"/>
            <a:ext cx="1131681" cy="825400"/>
            <a:chOff x="482364" y="1130170"/>
            <a:chExt cx="1087157" cy="715854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99CCB9B-64D7-895D-5806-DEA6926DAFF5}"/>
                </a:ext>
              </a:extLst>
            </p:cNvPr>
            <p:cNvSpPr>
              <a:spLocks/>
            </p:cNvSpPr>
            <p:nvPr/>
          </p:nvSpPr>
          <p:spPr>
            <a:xfrm>
              <a:off x="531304" y="1130170"/>
              <a:ext cx="1020623" cy="71585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F72FA7-D61A-434F-CFF9-F40E2181B2A1}"/>
                </a:ext>
              </a:extLst>
            </p:cNvPr>
            <p:cNvSpPr txBox="1"/>
            <p:nvPr/>
          </p:nvSpPr>
          <p:spPr>
            <a:xfrm>
              <a:off x="482364" y="1154667"/>
              <a:ext cx="1087157" cy="186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</a:rPr>
                <a:t>Lay Flat</a:t>
              </a:r>
              <a:endParaRPr lang="en-IN" sz="800" b="1" dirty="0">
                <a:solidFill>
                  <a:srgbClr val="002060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03876F9F-ABF5-2009-6D46-42C3485C07F1}"/>
                </a:ext>
              </a:extLst>
            </p:cNvPr>
            <p:cNvSpPr/>
            <p:nvPr/>
          </p:nvSpPr>
          <p:spPr>
            <a:xfrm>
              <a:off x="629728" y="1400888"/>
              <a:ext cx="805132" cy="33302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02060"/>
                  </a:solidFill>
                </a:rPr>
                <a:t>92.86</a:t>
              </a:r>
              <a:endParaRPr lang="en-IN" sz="1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1740153-E373-B438-99C4-F658653D12EA}"/>
              </a:ext>
            </a:extLst>
          </p:cNvPr>
          <p:cNvSpPr txBox="1">
            <a:spLocks/>
          </p:cNvSpPr>
          <p:nvPr/>
        </p:nvSpPr>
        <p:spPr>
          <a:xfrm>
            <a:off x="1408232" y="640975"/>
            <a:ext cx="367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MACHINE OVERVIEW PANEL</a:t>
            </a:r>
            <a:endParaRPr lang="en-IN" sz="1600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1C776C-A88C-692A-B1F1-BAA283F3A09C}"/>
              </a:ext>
            </a:extLst>
          </p:cNvPr>
          <p:cNvSpPr txBox="1">
            <a:spLocks/>
          </p:cNvSpPr>
          <p:nvPr/>
        </p:nvSpPr>
        <p:spPr>
          <a:xfrm>
            <a:off x="3565512" y="6588143"/>
            <a:ext cx="246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MODEL : -RECF-2550-40-1800</a:t>
            </a:r>
            <a:endParaRPr lang="en-IN" sz="1200" b="1" dirty="0">
              <a:solidFill>
                <a:schemeClr val="tx2">
                  <a:lumMod val="25000"/>
                  <a:lumOff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07C9964-3DB3-05E8-D704-611B620FD74F}"/>
              </a:ext>
            </a:extLst>
          </p:cNvPr>
          <p:cNvGrpSpPr/>
          <p:nvPr/>
        </p:nvGrpSpPr>
        <p:grpSpPr>
          <a:xfrm>
            <a:off x="10010539" y="76995"/>
            <a:ext cx="462849" cy="403168"/>
            <a:chOff x="10862215" y="1064558"/>
            <a:chExt cx="462849" cy="403168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9E19546-FAF9-8329-DEDB-C86EFFF0DB5E}"/>
                </a:ext>
              </a:extLst>
            </p:cNvPr>
            <p:cNvSpPr/>
            <p:nvPr/>
          </p:nvSpPr>
          <p:spPr>
            <a:xfrm>
              <a:off x="10862215" y="1064558"/>
              <a:ext cx="462849" cy="403168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00" name="Picture 99" descr="A blue bell with waves&#10;&#10;AI-generated content may be incorrect.">
              <a:extLst>
                <a:ext uri="{FF2B5EF4-FFF2-40B4-BE49-F238E27FC236}">
                  <a16:creationId xmlns:a16="http://schemas.microsoft.com/office/drawing/2014/main" id="{729FAFA1-E8E3-BF89-50F1-309661F3F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9667" y="1084146"/>
              <a:ext cx="345967" cy="345967"/>
            </a:xfrm>
            <a:prstGeom prst="rect">
              <a:avLst/>
            </a:prstGeom>
          </p:spPr>
        </p:pic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A87B693-E0C9-00BD-D7CA-962620FB02B7}"/>
              </a:ext>
            </a:extLst>
          </p:cNvPr>
          <p:cNvSpPr/>
          <p:nvPr/>
        </p:nvSpPr>
        <p:spPr>
          <a:xfrm>
            <a:off x="10010539" y="539813"/>
            <a:ext cx="2181461" cy="632548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7CEE74C-7FE3-57C5-38E2-1D68EA6331E9}"/>
              </a:ext>
            </a:extLst>
          </p:cNvPr>
          <p:cNvGrpSpPr/>
          <p:nvPr/>
        </p:nvGrpSpPr>
        <p:grpSpPr>
          <a:xfrm>
            <a:off x="5974236" y="2249095"/>
            <a:ext cx="2636017" cy="1472255"/>
            <a:chOff x="83813" y="4094799"/>
            <a:chExt cx="1759506" cy="1167946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50DC819-02EE-BF6A-922D-53ACFFB1D197}"/>
                </a:ext>
              </a:extLst>
            </p:cNvPr>
            <p:cNvGrpSpPr/>
            <p:nvPr/>
          </p:nvGrpSpPr>
          <p:grpSpPr>
            <a:xfrm>
              <a:off x="83813" y="4094799"/>
              <a:ext cx="1759506" cy="1167946"/>
              <a:chOff x="9110368" y="35615"/>
              <a:chExt cx="2474054" cy="706179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8DC6CBBC-D725-9B0B-3A45-F4DF1A412436}"/>
                  </a:ext>
                </a:extLst>
              </p:cNvPr>
              <p:cNvSpPr/>
              <p:nvPr/>
            </p:nvSpPr>
            <p:spPr>
              <a:xfrm>
                <a:off x="9110368" y="35615"/>
                <a:ext cx="2474054" cy="70617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9A13AD-7660-8168-723E-11509A294E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0109" y="58428"/>
                <a:ext cx="1412518" cy="121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sz="105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Rounded MT Bold" panose="020F0704030504030204" pitchFamily="34" charset="0"/>
                  </a:rPr>
                  <a:t>EXTRUDER</a:t>
                </a:r>
                <a:endParaRPr lang="en-IN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A1E0F21C-2854-4CFA-EAA7-6CE8A1B9307F}"/>
                </a:ext>
              </a:extLst>
            </p:cNvPr>
            <p:cNvSpPr>
              <a:spLocks/>
            </p:cNvSpPr>
            <p:nvPr/>
          </p:nvSpPr>
          <p:spPr>
            <a:xfrm>
              <a:off x="305717" y="4371169"/>
              <a:ext cx="1293306" cy="20915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  <a:latin typeface="Arial Rounded MT Bold" panose="020F0704030504030204" pitchFamily="34" charset="0"/>
                </a:rPr>
                <a:t>EXTRUDER 1</a:t>
              </a:r>
              <a:endParaRPr lang="en-IN" sz="800" b="1" dirty="0">
                <a:solidFill>
                  <a:srgbClr val="00206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19E57764-4283-51B1-9930-676CA11E0D55}"/>
                </a:ext>
              </a:extLst>
            </p:cNvPr>
            <p:cNvSpPr>
              <a:spLocks/>
            </p:cNvSpPr>
            <p:nvPr/>
          </p:nvSpPr>
          <p:spPr>
            <a:xfrm>
              <a:off x="313726" y="4626615"/>
              <a:ext cx="1293306" cy="240995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  <a:latin typeface="Arial Rounded MT Bold" panose="020F0704030504030204" pitchFamily="34" charset="0"/>
                </a:rPr>
                <a:t>EXTRUDER 2</a:t>
              </a:r>
              <a:endParaRPr lang="en-IN" sz="800" b="1" dirty="0">
                <a:solidFill>
                  <a:srgbClr val="00206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62A05ABD-3802-6208-E2A9-AAD58DA1746D}"/>
                </a:ext>
              </a:extLst>
            </p:cNvPr>
            <p:cNvSpPr>
              <a:spLocks/>
            </p:cNvSpPr>
            <p:nvPr/>
          </p:nvSpPr>
          <p:spPr>
            <a:xfrm>
              <a:off x="320492" y="4922308"/>
              <a:ext cx="1293306" cy="25363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  <a:latin typeface="Arial Rounded MT Bold" panose="020F0704030504030204" pitchFamily="34" charset="0"/>
                </a:rPr>
                <a:t>EXTRUDER 3</a:t>
              </a:r>
              <a:endParaRPr lang="en-IN" sz="800" b="1" dirty="0">
                <a:solidFill>
                  <a:srgbClr val="002060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682A165-0653-B712-1A29-A328939C31CF}"/>
              </a:ext>
            </a:extLst>
          </p:cNvPr>
          <p:cNvGrpSpPr/>
          <p:nvPr/>
        </p:nvGrpSpPr>
        <p:grpSpPr>
          <a:xfrm>
            <a:off x="5966577" y="3806658"/>
            <a:ext cx="2636017" cy="1236663"/>
            <a:chOff x="83813" y="4094799"/>
            <a:chExt cx="1759506" cy="1167946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7F1BB15-2717-E49C-11BB-B264BAC59E47}"/>
                </a:ext>
              </a:extLst>
            </p:cNvPr>
            <p:cNvGrpSpPr/>
            <p:nvPr/>
          </p:nvGrpSpPr>
          <p:grpSpPr>
            <a:xfrm>
              <a:off x="83813" y="4094799"/>
              <a:ext cx="1759506" cy="1167946"/>
              <a:chOff x="9110368" y="35615"/>
              <a:chExt cx="2474054" cy="706179"/>
            </a:xfrm>
          </p:grpSpPr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5D209B5-8E90-4327-9455-5AEE3B666C38}"/>
                  </a:ext>
                </a:extLst>
              </p:cNvPr>
              <p:cNvSpPr/>
              <p:nvPr/>
            </p:nvSpPr>
            <p:spPr>
              <a:xfrm>
                <a:off x="9110368" y="35615"/>
                <a:ext cx="2474054" cy="70617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6BD1680-B9FE-8523-179E-C47CAAEBFA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97699" y="78881"/>
                <a:ext cx="804011" cy="1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Rounded MT Bold" panose="020F0704030504030204" pitchFamily="34" charset="0"/>
                  </a:rPr>
                  <a:t>WINDER</a:t>
                </a:r>
                <a:endParaRPr lang="en-IN" sz="105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E991E10D-D708-5979-D81E-3E02AA6D31EA}"/>
                </a:ext>
              </a:extLst>
            </p:cNvPr>
            <p:cNvSpPr>
              <a:spLocks/>
            </p:cNvSpPr>
            <p:nvPr/>
          </p:nvSpPr>
          <p:spPr>
            <a:xfrm>
              <a:off x="319376" y="4466082"/>
              <a:ext cx="1293306" cy="261709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  <a:latin typeface="Arial Rounded MT Bold" panose="020F0704030504030204" pitchFamily="34" charset="0"/>
                </a:rPr>
                <a:t>WINDER 1</a:t>
              </a:r>
              <a:endParaRPr lang="en-IN" sz="800" b="1" dirty="0">
                <a:solidFill>
                  <a:srgbClr val="00206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09497D6-C262-C462-51A6-4C93B08C62EF}"/>
                </a:ext>
              </a:extLst>
            </p:cNvPr>
            <p:cNvSpPr>
              <a:spLocks/>
            </p:cNvSpPr>
            <p:nvPr/>
          </p:nvSpPr>
          <p:spPr>
            <a:xfrm>
              <a:off x="308330" y="4799273"/>
              <a:ext cx="1293306" cy="321013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  <a:latin typeface="Arial Rounded MT Bold" panose="020F0704030504030204" pitchFamily="34" charset="0"/>
                </a:rPr>
                <a:t>WINDER 2</a:t>
              </a:r>
              <a:endParaRPr lang="en-IN" sz="800" b="1" dirty="0">
                <a:solidFill>
                  <a:srgbClr val="002060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F04842-1E5C-2385-2E07-3300A6F488FF}"/>
              </a:ext>
            </a:extLst>
          </p:cNvPr>
          <p:cNvGrpSpPr/>
          <p:nvPr/>
        </p:nvGrpSpPr>
        <p:grpSpPr>
          <a:xfrm>
            <a:off x="5966577" y="5106304"/>
            <a:ext cx="2666435" cy="1319302"/>
            <a:chOff x="1427473" y="5395637"/>
            <a:chExt cx="3151133" cy="955293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AD35647-6D93-B485-C214-A37A5245C06A}"/>
                </a:ext>
              </a:extLst>
            </p:cNvPr>
            <p:cNvGrpSpPr/>
            <p:nvPr/>
          </p:nvGrpSpPr>
          <p:grpSpPr>
            <a:xfrm>
              <a:off x="1427473" y="5395637"/>
              <a:ext cx="3151133" cy="955293"/>
              <a:chOff x="9110368" y="32546"/>
              <a:chExt cx="2474054" cy="709248"/>
            </a:xfrm>
          </p:grpSpPr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63F6568C-F397-6123-162B-43834EA56F9A}"/>
                  </a:ext>
                </a:extLst>
              </p:cNvPr>
              <p:cNvSpPr/>
              <p:nvPr/>
            </p:nvSpPr>
            <p:spPr>
              <a:xfrm>
                <a:off x="9110368" y="35615"/>
                <a:ext cx="2474054" cy="70617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A78D6E0-8A46-1D72-1BE8-97CE59872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8107" y="32546"/>
                <a:ext cx="1412517" cy="148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Rounded MT Bold" panose="020F0704030504030204" pitchFamily="34" charset="0"/>
                  </a:rPr>
                  <a:t>UTILITIES</a:t>
                </a:r>
                <a:endParaRPr lang="en-IN" sz="12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CD52B22F-D924-D538-53BC-3DFDDA3B0196}"/>
                </a:ext>
              </a:extLst>
            </p:cNvPr>
            <p:cNvSpPr>
              <a:spLocks/>
            </p:cNvSpPr>
            <p:nvPr/>
          </p:nvSpPr>
          <p:spPr>
            <a:xfrm>
              <a:off x="1851231" y="5623075"/>
              <a:ext cx="2294114" cy="248783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  <a:latin typeface="Arial Rounded MT Bold" panose="020F0704030504030204" pitchFamily="34" charset="0"/>
                </a:rPr>
                <a:t>REPORTS</a:t>
              </a:r>
              <a:endParaRPr lang="en-IN" sz="800" b="1" dirty="0">
                <a:solidFill>
                  <a:srgbClr val="00206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45B94FCA-1A2D-FC6C-235D-C69D1EEFE365}"/>
                </a:ext>
              </a:extLst>
            </p:cNvPr>
            <p:cNvSpPr>
              <a:spLocks/>
            </p:cNvSpPr>
            <p:nvPr/>
          </p:nvSpPr>
          <p:spPr>
            <a:xfrm>
              <a:off x="1824978" y="5921598"/>
              <a:ext cx="2308389" cy="27547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002060"/>
                  </a:solidFill>
                  <a:latin typeface="Arial Rounded MT Bold" panose="020F0704030504030204" pitchFamily="34" charset="0"/>
                </a:rPr>
                <a:t>MATERIAL UTILIZATION</a:t>
              </a:r>
              <a:endParaRPr lang="en-IN" sz="800" b="1" dirty="0">
                <a:solidFill>
                  <a:srgbClr val="002060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B8E36E9-0FE5-7CA1-0918-5FE044FF7682}"/>
              </a:ext>
            </a:extLst>
          </p:cNvPr>
          <p:cNvSpPr/>
          <p:nvPr/>
        </p:nvSpPr>
        <p:spPr>
          <a:xfrm>
            <a:off x="8700025" y="521946"/>
            <a:ext cx="3505013" cy="31276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OVERALL  EQUIPMENT EFFICIENCY</a:t>
            </a:r>
            <a:endParaRPr lang="en-IN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31F1CF-E1DB-226D-3365-ACB26A983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013" y="848036"/>
            <a:ext cx="3525836" cy="6009964"/>
          </a:xfrm>
          <a:prstGeom prst="rect">
            <a:avLst/>
          </a:prstGeom>
        </p:spPr>
      </p:pic>
      <p:pic>
        <p:nvPicPr>
          <p:cNvPr id="32" name="Picture 31" descr="A close-up of a logo&#10;&#10;AI-generated content may be incorrect.">
            <a:extLst>
              <a:ext uri="{FF2B5EF4-FFF2-40B4-BE49-F238E27FC236}">
                <a16:creationId xmlns:a16="http://schemas.microsoft.com/office/drawing/2014/main" id="{CB26AE7A-3492-01FE-B7C1-C3B61B0C22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4" t="22626" r="25252" b="30505"/>
          <a:stretch/>
        </p:blipFill>
        <p:spPr>
          <a:xfrm>
            <a:off x="0" y="16593"/>
            <a:ext cx="144244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465136BE-A902-A1D1-F1AF-78220E9BFDFA}"/>
              </a:ext>
            </a:extLst>
          </p:cNvPr>
          <p:cNvGrpSpPr/>
          <p:nvPr/>
        </p:nvGrpSpPr>
        <p:grpSpPr>
          <a:xfrm>
            <a:off x="2119294" y="1924276"/>
            <a:ext cx="1863393" cy="1298312"/>
            <a:chOff x="2419451" y="1944196"/>
            <a:chExt cx="1646044" cy="1261911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201B02A-8595-C902-675D-A56757CFCD59}"/>
                </a:ext>
              </a:extLst>
            </p:cNvPr>
            <p:cNvSpPr>
              <a:spLocks/>
            </p:cNvSpPr>
            <p:nvPr/>
          </p:nvSpPr>
          <p:spPr>
            <a:xfrm>
              <a:off x="2419451" y="1944196"/>
              <a:ext cx="1646044" cy="1261911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813EE82-A556-844E-49E4-924EE56EC8A6}"/>
                </a:ext>
              </a:extLst>
            </p:cNvPr>
            <p:cNvGrpSpPr/>
            <p:nvPr/>
          </p:nvGrpSpPr>
          <p:grpSpPr>
            <a:xfrm>
              <a:off x="2519774" y="2192501"/>
              <a:ext cx="1442214" cy="918106"/>
              <a:chOff x="2535824" y="4092288"/>
              <a:chExt cx="1442214" cy="918106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7FA0DE99-7144-F2E8-F221-21F141F86244}"/>
                  </a:ext>
                </a:extLst>
              </p:cNvPr>
              <p:cNvSpPr/>
              <p:nvPr/>
            </p:nvSpPr>
            <p:spPr>
              <a:xfrm>
                <a:off x="2535824" y="4092288"/>
                <a:ext cx="1442214" cy="91810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  <p:pic>
            <p:nvPicPr>
              <p:cNvPr id="69" name="Picture 68" descr="A line graph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B6C5B90F-6D6C-FC1A-09CB-B6E56EC32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8669" y="4253541"/>
                <a:ext cx="674271" cy="589542"/>
              </a:xfrm>
              <a:prstGeom prst="rect">
                <a:avLst/>
              </a:prstGeom>
            </p:spPr>
          </p:pic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166C325-8E31-541D-C8A7-85EF49AA80A1}"/>
              </a:ext>
            </a:extLst>
          </p:cNvPr>
          <p:cNvSpPr txBox="1"/>
          <p:nvPr/>
        </p:nvSpPr>
        <p:spPr>
          <a:xfrm>
            <a:off x="2156448" y="1965234"/>
            <a:ext cx="175391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0206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IBC TEMPERATURE IN V/S OUT</a:t>
            </a:r>
            <a:endParaRPr lang="en-IN" sz="800" b="1" dirty="0">
              <a:solidFill>
                <a:srgbClr val="00206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DB803FF-7B70-A6FB-6BFE-3BFB55F79A5A}"/>
              </a:ext>
            </a:extLst>
          </p:cNvPr>
          <p:cNvGrpSpPr/>
          <p:nvPr/>
        </p:nvGrpSpPr>
        <p:grpSpPr>
          <a:xfrm>
            <a:off x="145258" y="3297433"/>
            <a:ext cx="2716751" cy="1298312"/>
            <a:chOff x="2419451" y="1944196"/>
            <a:chExt cx="1646044" cy="126191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FD64D94-EF90-B4B5-0DC2-9713FDECA2BC}"/>
                </a:ext>
              </a:extLst>
            </p:cNvPr>
            <p:cNvSpPr>
              <a:spLocks/>
            </p:cNvSpPr>
            <p:nvPr/>
          </p:nvSpPr>
          <p:spPr>
            <a:xfrm>
              <a:off x="2419451" y="1944196"/>
              <a:ext cx="1646044" cy="1261911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3C645B6-864A-93B1-896B-68C61160F5C9}"/>
                </a:ext>
              </a:extLst>
            </p:cNvPr>
            <p:cNvSpPr/>
            <p:nvPr/>
          </p:nvSpPr>
          <p:spPr>
            <a:xfrm>
              <a:off x="2519774" y="2192501"/>
              <a:ext cx="1442214" cy="91810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93406230-F662-F0E7-CD9A-3190E22EEFF0}"/>
              </a:ext>
            </a:extLst>
          </p:cNvPr>
          <p:cNvSpPr txBox="1"/>
          <p:nvPr/>
        </p:nvSpPr>
        <p:spPr>
          <a:xfrm>
            <a:off x="700098" y="3343608"/>
            <a:ext cx="175391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0206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DIE TEMPERATURE ZONE WISE </a:t>
            </a:r>
            <a:endParaRPr lang="en-IN" sz="800" b="1" dirty="0">
              <a:solidFill>
                <a:srgbClr val="00206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E8DC509-C0AE-2690-700B-3814AFA397A9}"/>
              </a:ext>
            </a:extLst>
          </p:cNvPr>
          <p:cNvGrpSpPr/>
          <p:nvPr/>
        </p:nvGrpSpPr>
        <p:grpSpPr>
          <a:xfrm>
            <a:off x="3011188" y="3300589"/>
            <a:ext cx="2716751" cy="1298312"/>
            <a:chOff x="2419451" y="1944196"/>
            <a:chExt cx="1646044" cy="126191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E2F014BD-0E01-9C7C-6995-5BEF389EB4AF}"/>
                </a:ext>
              </a:extLst>
            </p:cNvPr>
            <p:cNvSpPr>
              <a:spLocks/>
            </p:cNvSpPr>
            <p:nvPr/>
          </p:nvSpPr>
          <p:spPr>
            <a:xfrm>
              <a:off x="2419451" y="1944196"/>
              <a:ext cx="1646044" cy="1261911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F461DBB7-B6F5-DA13-82E3-041F21D90BA3}"/>
                </a:ext>
              </a:extLst>
            </p:cNvPr>
            <p:cNvSpPr/>
            <p:nvPr/>
          </p:nvSpPr>
          <p:spPr>
            <a:xfrm>
              <a:off x="2519774" y="2192501"/>
              <a:ext cx="1442214" cy="91810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C3251F2-1775-CDFE-19EF-7C93B8EA910B}"/>
              </a:ext>
            </a:extLst>
          </p:cNvPr>
          <p:cNvGrpSpPr/>
          <p:nvPr/>
        </p:nvGrpSpPr>
        <p:grpSpPr>
          <a:xfrm>
            <a:off x="145258" y="4690953"/>
            <a:ext cx="5576199" cy="1449614"/>
            <a:chOff x="2419451" y="1944196"/>
            <a:chExt cx="1646044" cy="1261911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7E6353E-F798-19D0-9C6E-091C3417548A}"/>
                </a:ext>
              </a:extLst>
            </p:cNvPr>
            <p:cNvSpPr>
              <a:spLocks/>
            </p:cNvSpPr>
            <p:nvPr/>
          </p:nvSpPr>
          <p:spPr>
            <a:xfrm>
              <a:off x="2419451" y="1944196"/>
              <a:ext cx="1646044" cy="1261911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DA2C27C7-6A75-8883-8FE8-26D7E39CDC74}"/>
                </a:ext>
              </a:extLst>
            </p:cNvPr>
            <p:cNvSpPr/>
            <p:nvPr/>
          </p:nvSpPr>
          <p:spPr>
            <a:xfrm>
              <a:off x="2456779" y="2148315"/>
              <a:ext cx="1095447" cy="90570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2EAA79F4-E119-5857-9F91-59BC9B6574D0}"/>
              </a:ext>
            </a:extLst>
          </p:cNvPr>
          <p:cNvSpPr txBox="1"/>
          <p:nvPr/>
        </p:nvSpPr>
        <p:spPr>
          <a:xfrm>
            <a:off x="3520655" y="3308473"/>
            <a:ext cx="175391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0206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MAP PROFILE</a:t>
            </a:r>
            <a:endParaRPr lang="en-IN" sz="800" b="1" dirty="0">
              <a:solidFill>
                <a:srgbClr val="00206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C64DE0C-7D56-32E1-DF82-B26F597C8204}"/>
              </a:ext>
            </a:extLst>
          </p:cNvPr>
          <p:cNvGrpSpPr/>
          <p:nvPr/>
        </p:nvGrpSpPr>
        <p:grpSpPr>
          <a:xfrm>
            <a:off x="211376" y="1934726"/>
            <a:ext cx="1863393" cy="1263909"/>
            <a:chOff x="2419451" y="1944196"/>
            <a:chExt cx="1646044" cy="1261911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4865CA8-D547-2D2F-CB91-84FFC9000425}"/>
                </a:ext>
              </a:extLst>
            </p:cNvPr>
            <p:cNvSpPr>
              <a:spLocks/>
            </p:cNvSpPr>
            <p:nvPr/>
          </p:nvSpPr>
          <p:spPr>
            <a:xfrm>
              <a:off x="2419451" y="1944196"/>
              <a:ext cx="1646044" cy="1261911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65C8AE12-4DDD-B203-B296-C24D56E3EB6B}"/>
                </a:ext>
              </a:extLst>
            </p:cNvPr>
            <p:cNvSpPr/>
            <p:nvPr/>
          </p:nvSpPr>
          <p:spPr>
            <a:xfrm>
              <a:off x="2519774" y="2192501"/>
              <a:ext cx="1442214" cy="91810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481A72A0-B4DD-1241-562D-4C4CBB61E036}"/>
              </a:ext>
            </a:extLst>
          </p:cNvPr>
          <p:cNvSpPr txBox="1"/>
          <p:nvPr/>
        </p:nvSpPr>
        <p:spPr>
          <a:xfrm>
            <a:off x="306927" y="1956137"/>
            <a:ext cx="175391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0206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LIP PROFILE</a:t>
            </a:r>
            <a:endParaRPr lang="en-IN" sz="800" b="1" dirty="0">
              <a:solidFill>
                <a:srgbClr val="00206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E6ED4C4C-923B-F5E4-60A4-0D8E19EAAFE9}"/>
              </a:ext>
            </a:extLst>
          </p:cNvPr>
          <p:cNvSpPr/>
          <p:nvPr/>
        </p:nvSpPr>
        <p:spPr>
          <a:xfrm>
            <a:off x="4048689" y="4887139"/>
            <a:ext cx="1572492" cy="107871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800" dirty="0"/>
              <a:t>SET THICKNESS              : 0000</a:t>
            </a:r>
          </a:p>
          <a:p>
            <a:pPr algn="just"/>
            <a:r>
              <a:rPr lang="en-US" sz="800" dirty="0"/>
              <a:t>AVERAGE THICKNESS : 0000</a:t>
            </a:r>
          </a:p>
          <a:p>
            <a:pPr algn="just"/>
            <a:r>
              <a:rPr lang="en-US" sz="800" dirty="0"/>
              <a:t>NOMINAL THICKNESS : 0000</a:t>
            </a:r>
          </a:p>
          <a:p>
            <a:pPr algn="just"/>
            <a:r>
              <a:rPr lang="en-US" sz="800" dirty="0"/>
              <a:t>MAXIMUM THICKNESS : </a:t>
            </a:r>
            <a:r>
              <a:rPr lang="en-IN" sz="800" dirty="0"/>
              <a:t>0000</a:t>
            </a:r>
          </a:p>
          <a:p>
            <a:pPr algn="just"/>
            <a:r>
              <a:rPr lang="en-IN" sz="800" dirty="0"/>
              <a:t>MINIMUM THICKNESS  : 0000</a:t>
            </a:r>
          </a:p>
          <a:p>
            <a:pPr algn="just"/>
            <a:r>
              <a:rPr lang="en-IN" sz="800" dirty="0"/>
              <a:t>GBR POSITION                 : 0000</a:t>
            </a:r>
            <a:endParaRPr lang="en-US" sz="8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32A0386-B1AA-41AA-6B10-1DF91D52E844}"/>
              </a:ext>
            </a:extLst>
          </p:cNvPr>
          <p:cNvSpPr txBox="1"/>
          <p:nvPr/>
        </p:nvSpPr>
        <p:spPr>
          <a:xfrm>
            <a:off x="2111598" y="4700472"/>
            <a:ext cx="175391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0206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THICKNESS</a:t>
            </a:r>
            <a:endParaRPr lang="en-IN" sz="800" b="1" dirty="0">
              <a:solidFill>
                <a:srgbClr val="00206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Picture 117" descr="A graph with a line&#10;&#10;AI-generated content may be incorrect.">
            <a:extLst>
              <a:ext uri="{FF2B5EF4-FFF2-40B4-BE49-F238E27FC236}">
                <a16:creationId xmlns:a16="http://schemas.microsoft.com/office/drawing/2014/main" id="{798CA148-7CF6-D0A4-73E8-E12F2E9C55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6" y="2217755"/>
            <a:ext cx="1260052" cy="796271"/>
          </a:xfrm>
          <a:prstGeom prst="rect">
            <a:avLst/>
          </a:prstGeom>
        </p:spPr>
      </p:pic>
      <p:pic>
        <p:nvPicPr>
          <p:cNvPr id="119" name="Picture 118" descr="A graph with a line&#10;&#10;AI-generated content may be incorrect.">
            <a:extLst>
              <a:ext uri="{FF2B5EF4-FFF2-40B4-BE49-F238E27FC236}">
                <a16:creationId xmlns:a16="http://schemas.microsoft.com/office/drawing/2014/main" id="{F6637B5E-34A8-D2B9-030F-8FB2687C2C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39" y="3660722"/>
            <a:ext cx="1796431" cy="796271"/>
          </a:xfrm>
          <a:prstGeom prst="rect">
            <a:avLst/>
          </a:prstGeom>
        </p:spPr>
      </p:pic>
      <p:pic>
        <p:nvPicPr>
          <p:cNvPr id="120" name="Picture 119" descr="A graph with a line&#10;&#10;AI-generated content may be incorrect.">
            <a:extLst>
              <a:ext uri="{FF2B5EF4-FFF2-40B4-BE49-F238E27FC236}">
                <a16:creationId xmlns:a16="http://schemas.microsoft.com/office/drawing/2014/main" id="{71139EB9-4357-CF97-3CEF-5A3B4FA5B6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1" y="5033516"/>
            <a:ext cx="3098350" cy="796271"/>
          </a:xfrm>
          <a:prstGeom prst="rect">
            <a:avLst/>
          </a:prstGeom>
        </p:spPr>
      </p:pic>
      <p:pic>
        <p:nvPicPr>
          <p:cNvPr id="124" name="Picture 123" descr="A graph of a graph&#10;&#10;AI-generated content may be incorrect.">
            <a:extLst>
              <a:ext uri="{FF2B5EF4-FFF2-40B4-BE49-F238E27FC236}">
                <a16:creationId xmlns:a16="http://schemas.microsoft.com/office/drawing/2014/main" id="{8621A314-10E6-6CDC-9F4E-E1C19B1F56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2" y="3606514"/>
            <a:ext cx="2200635" cy="8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5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1"/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D16AB0-F75E-51B6-E36D-AB89C5D3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8B89330-F278-39D0-95EB-D5B4F3AD1FBC}"/>
              </a:ext>
            </a:extLst>
          </p:cNvPr>
          <p:cNvGrpSpPr/>
          <p:nvPr/>
        </p:nvGrpSpPr>
        <p:grpSpPr>
          <a:xfrm>
            <a:off x="288244" y="2830526"/>
            <a:ext cx="1859709" cy="1232099"/>
            <a:chOff x="83813" y="4094799"/>
            <a:chExt cx="1759506" cy="116794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FD9A26-82B4-2178-62F1-47C3E7E05146}"/>
                </a:ext>
              </a:extLst>
            </p:cNvPr>
            <p:cNvGrpSpPr/>
            <p:nvPr/>
          </p:nvGrpSpPr>
          <p:grpSpPr>
            <a:xfrm>
              <a:off x="83813" y="4094799"/>
              <a:ext cx="1759506" cy="1167946"/>
              <a:chOff x="9110368" y="35615"/>
              <a:chExt cx="2474054" cy="706179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90E696B-476E-05A6-197E-8CF55D2F40B9}"/>
                  </a:ext>
                </a:extLst>
              </p:cNvPr>
              <p:cNvSpPr/>
              <p:nvPr/>
            </p:nvSpPr>
            <p:spPr>
              <a:xfrm>
                <a:off x="9110368" y="35615"/>
                <a:ext cx="2474054" cy="70617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E69BAA-4A87-711F-3AC5-AAC93EA422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4305" y="37805"/>
                <a:ext cx="1412517" cy="15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Rounded MT Bold" panose="020F0704030504030204" pitchFamily="34" charset="0"/>
                  </a:rPr>
                  <a:t>WINDER</a:t>
                </a:r>
                <a:endParaRPr lang="en-IN" sz="105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740F573-3037-C82C-1BDF-F4D91D514278}"/>
                </a:ext>
              </a:extLst>
            </p:cNvPr>
            <p:cNvSpPr>
              <a:spLocks/>
            </p:cNvSpPr>
            <p:nvPr/>
          </p:nvSpPr>
          <p:spPr>
            <a:xfrm>
              <a:off x="305717" y="4371169"/>
              <a:ext cx="1293306" cy="20915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WINDER 1</a:t>
              </a:r>
              <a:endParaRPr lang="en-IN" sz="80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CC5442B-4D7A-03FD-DDE0-00437ABCD02C}"/>
                </a:ext>
              </a:extLst>
            </p:cNvPr>
            <p:cNvSpPr>
              <a:spLocks/>
            </p:cNvSpPr>
            <p:nvPr/>
          </p:nvSpPr>
          <p:spPr>
            <a:xfrm>
              <a:off x="313726" y="4626615"/>
              <a:ext cx="1293306" cy="240995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WINDER 2</a:t>
              </a:r>
              <a:endParaRPr lang="en-IN" sz="800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9FF9C4-318A-AB86-655A-E7836B9D17C8}"/>
              </a:ext>
            </a:extLst>
          </p:cNvPr>
          <p:cNvCxnSpPr>
            <a:cxnSpLocks/>
          </p:cNvCxnSpPr>
          <p:nvPr/>
        </p:nvCxnSpPr>
        <p:spPr>
          <a:xfrm flipV="1">
            <a:off x="2151306" y="3384896"/>
            <a:ext cx="994397" cy="16018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3B8CD68-3AC5-E739-E262-BBE273A37011}"/>
              </a:ext>
            </a:extLst>
          </p:cNvPr>
          <p:cNvSpPr/>
          <p:nvPr/>
        </p:nvSpPr>
        <p:spPr>
          <a:xfrm>
            <a:off x="3142350" y="0"/>
            <a:ext cx="9049650" cy="68611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BFB8B11-EFBD-A507-0014-498552891F10}"/>
              </a:ext>
            </a:extLst>
          </p:cNvPr>
          <p:cNvSpPr txBox="1">
            <a:spLocks/>
          </p:cNvSpPr>
          <p:nvPr/>
        </p:nvSpPr>
        <p:spPr>
          <a:xfrm>
            <a:off x="6682613" y="6476249"/>
            <a:ext cx="246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MODEL : -RECF-2550-40-1800</a:t>
            </a:r>
            <a:endParaRPr lang="en-IN" sz="1200" b="1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A97523-F6E9-0075-E0F7-A783A869422A}"/>
              </a:ext>
            </a:extLst>
          </p:cNvPr>
          <p:cNvGrpSpPr/>
          <p:nvPr/>
        </p:nvGrpSpPr>
        <p:grpSpPr>
          <a:xfrm>
            <a:off x="5467863" y="1152008"/>
            <a:ext cx="2420228" cy="1679363"/>
            <a:chOff x="533639" y="1104320"/>
            <a:chExt cx="984610" cy="71585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624AB41-6A7C-78FA-14C9-B8D2C871A1DF}"/>
                </a:ext>
              </a:extLst>
            </p:cNvPr>
            <p:cNvSpPr>
              <a:spLocks/>
            </p:cNvSpPr>
            <p:nvPr/>
          </p:nvSpPr>
          <p:spPr>
            <a:xfrm>
              <a:off x="533639" y="1104320"/>
              <a:ext cx="984610" cy="71585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B0A76C-7ADE-99AA-F4E0-20B11109A615}"/>
                </a:ext>
              </a:extLst>
            </p:cNvPr>
            <p:cNvSpPr txBox="1"/>
            <p:nvPr/>
          </p:nvSpPr>
          <p:spPr>
            <a:xfrm>
              <a:off x="849636" y="1210778"/>
              <a:ext cx="470163" cy="104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TOTALIZER</a:t>
              </a:r>
              <a:endParaRPr lang="en-IN" sz="10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0DC70AD-CA57-2C2C-4DA8-B30CD5A56B7F}"/>
                </a:ext>
              </a:extLst>
            </p:cNvPr>
            <p:cNvSpPr/>
            <p:nvPr/>
          </p:nvSpPr>
          <p:spPr>
            <a:xfrm>
              <a:off x="629728" y="1400888"/>
              <a:ext cx="805132" cy="33302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210.00</a:t>
              </a:r>
              <a:endParaRPr lang="en-IN" sz="10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5F7B0D5-5380-AFD9-D5A4-2D4BC69958A6}"/>
              </a:ext>
            </a:extLst>
          </p:cNvPr>
          <p:cNvGrpSpPr/>
          <p:nvPr/>
        </p:nvGrpSpPr>
        <p:grpSpPr>
          <a:xfrm>
            <a:off x="6913721" y="3214921"/>
            <a:ext cx="2629774" cy="2469206"/>
            <a:chOff x="532028" y="1085997"/>
            <a:chExt cx="984610" cy="715854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64D7565-C0D8-FCEC-B808-6EB497F5D4D1}"/>
                </a:ext>
              </a:extLst>
            </p:cNvPr>
            <p:cNvSpPr>
              <a:spLocks/>
            </p:cNvSpPr>
            <p:nvPr/>
          </p:nvSpPr>
          <p:spPr>
            <a:xfrm>
              <a:off x="532028" y="1085997"/>
              <a:ext cx="984610" cy="71585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2752F41-56A5-C94A-80BB-5AC1BCC40DD1}"/>
                </a:ext>
              </a:extLst>
            </p:cNvPr>
            <p:cNvSpPr txBox="1"/>
            <p:nvPr/>
          </p:nvSpPr>
          <p:spPr>
            <a:xfrm>
              <a:off x="629728" y="1154667"/>
              <a:ext cx="805131" cy="51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ROLL DIA</a:t>
              </a:r>
              <a:endParaRPr lang="en-IN" sz="1000" b="1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C634D6-D029-B215-C32E-9F4C7375AAF5}"/>
              </a:ext>
            </a:extLst>
          </p:cNvPr>
          <p:cNvGrpSpPr/>
          <p:nvPr/>
        </p:nvGrpSpPr>
        <p:grpSpPr>
          <a:xfrm>
            <a:off x="3706055" y="3122076"/>
            <a:ext cx="2637030" cy="2595787"/>
            <a:chOff x="533639" y="1104320"/>
            <a:chExt cx="984610" cy="715854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63E3A0A-6521-0FA3-B3FA-5BBEEA8C33B8}"/>
                </a:ext>
              </a:extLst>
            </p:cNvPr>
            <p:cNvSpPr>
              <a:spLocks/>
            </p:cNvSpPr>
            <p:nvPr/>
          </p:nvSpPr>
          <p:spPr>
            <a:xfrm>
              <a:off x="533639" y="1104320"/>
              <a:ext cx="984610" cy="71585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2A79B7F-AD95-FCA4-2D61-190ED2A5EC45}"/>
                </a:ext>
              </a:extLst>
            </p:cNvPr>
            <p:cNvSpPr txBox="1"/>
            <p:nvPr/>
          </p:nvSpPr>
          <p:spPr>
            <a:xfrm>
              <a:off x="658542" y="1154667"/>
              <a:ext cx="732561" cy="51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ROLL LENGTH</a:t>
              </a:r>
              <a:endParaRPr lang="en-IN" sz="1000" b="1" dirty="0"/>
            </a:p>
          </p:txBody>
        </p:sp>
      </p:grpSp>
      <p:pic>
        <p:nvPicPr>
          <p:cNvPr id="79" name="Picture 78" descr="A screenshot of a graph&#10;&#10;AI-generated content may be incorrect.">
            <a:extLst>
              <a:ext uri="{FF2B5EF4-FFF2-40B4-BE49-F238E27FC236}">
                <a16:creationId xmlns:a16="http://schemas.microsoft.com/office/drawing/2014/main" id="{73D9B497-1703-B83F-68FD-E99169D1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07" y="3703486"/>
            <a:ext cx="2123717" cy="1590738"/>
          </a:xfrm>
          <a:prstGeom prst="rect">
            <a:avLst/>
          </a:prstGeom>
        </p:spPr>
      </p:pic>
      <p:pic>
        <p:nvPicPr>
          <p:cNvPr id="81" name="Picture 8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E67375-2D98-1E9F-DE32-6CC8BB4E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9185"/>
          <a:stretch/>
        </p:blipFill>
        <p:spPr>
          <a:xfrm>
            <a:off x="7088465" y="3740617"/>
            <a:ext cx="2176693" cy="1851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62584E-F5EB-E9DB-34FE-473A3AB443A3}"/>
              </a:ext>
            </a:extLst>
          </p:cNvPr>
          <p:cNvSpPr/>
          <p:nvPr/>
        </p:nvSpPr>
        <p:spPr>
          <a:xfrm>
            <a:off x="3142350" y="0"/>
            <a:ext cx="9049650" cy="53981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B8309A8-40D8-2574-B05A-C2356E6D80A6}"/>
              </a:ext>
            </a:extLst>
          </p:cNvPr>
          <p:cNvSpPr txBox="1">
            <a:spLocks/>
          </p:cNvSpPr>
          <p:nvPr/>
        </p:nvSpPr>
        <p:spPr>
          <a:xfrm>
            <a:off x="6898893" y="67204"/>
            <a:ext cx="1978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WINDER 1/2</a:t>
            </a:r>
            <a:endParaRPr lang="en-IN" sz="1600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AA74EB8-CD94-0A4C-18C1-DF7BFD0D8593}"/>
              </a:ext>
            </a:extLst>
          </p:cNvPr>
          <p:cNvGrpSpPr/>
          <p:nvPr/>
        </p:nvGrpSpPr>
        <p:grpSpPr>
          <a:xfrm>
            <a:off x="11577406" y="68322"/>
            <a:ext cx="462849" cy="403168"/>
            <a:chOff x="11529576" y="65473"/>
            <a:chExt cx="462849" cy="40316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4FBAB9B-BC56-8059-5D95-A53DF1358E2A}"/>
                </a:ext>
              </a:extLst>
            </p:cNvPr>
            <p:cNvSpPr/>
            <p:nvPr/>
          </p:nvSpPr>
          <p:spPr>
            <a:xfrm>
              <a:off x="11529576" y="65473"/>
              <a:ext cx="462849" cy="403168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 descr="A black power button&#10;&#10;AI-generated content may be incorrect.">
              <a:extLst>
                <a:ext uri="{FF2B5EF4-FFF2-40B4-BE49-F238E27FC236}">
                  <a16:creationId xmlns:a16="http://schemas.microsoft.com/office/drawing/2014/main" id="{9BD14FA7-285E-36D0-651D-B82DE1B71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622" y="163918"/>
              <a:ext cx="296839" cy="208230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357DBD-7B75-8E0E-E343-25CACC3365E2}"/>
              </a:ext>
            </a:extLst>
          </p:cNvPr>
          <p:cNvGrpSpPr/>
          <p:nvPr/>
        </p:nvGrpSpPr>
        <p:grpSpPr>
          <a:xfrm>
            <a:off x="10441356" y="36108"/>
            <a:ext cx="1081544" cy="462849"/>
            <a:chOff x="10481675" y="36607"/>
            <a:chExt cx="1081544" cy="4628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751466F-2F8D-FCDF-4F88-C39875BB9C11}"/>
                </a:ext>
              </a:extLst>
            </p:cNvPr>
            <p:cNvSpPr/>
            <p:nvPr/>
          </p:nvSpPr>
          <p:spPr>
            <a:xfrm>
              <a:off x="10481675" y="66448"/>
              <a:ext cx="1081544" cy="40690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1000" dirty="0"/>
                <a:t>28/10/25</a:t>
              </a:r>
              <a:r>
                <a:rPr lang="en-US" sz="1200" dirty="0"/>
                <a:t>  </a:t>
              </a:r>
              <a:r>
                <a:rPr lang="en-US" sz="1000" dirty="0"/>
                <a:t>16:44:54</a:t>
              </a:r>
              <a:endParaRPr lang="en-IN" sz="10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7DA96-BBE1-B207-C6B6-7A60CCF42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6120" y="36607"/>
              <a:ext cx="462849" cy="462849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592D269-230F-EE5F-5828-89798534CD95}"/>
              </a:ext>
            </a:extLst>
          </p:cNvPr>
          <p:cNvGrpSpPr/>
          <p:nvPr/>
        </p:nvGrpSpPr>
        <p:grpSpPr>
          <a:xfrm>
            <a:off x="9886513" y="65949"/>
            <a:ext cx="462849" cy="403168"/>
            <a:chOff x="10862215" y="1064558"/>
            <a:chExt cx="462849" cy="403168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E788F9E1-8437-2442-AFC3-13ED79F01409}"/>
                </a:ext>
              </a:extLst>
            </p:cNvPr>
            <p:cNvSpPr/>
            <p:nvPr/>
          </p:nvSpPr>
          <p:spPr>
            <a:xfrm>
              <a:off x="10862215" y="1064558"/>
              <a:ext cx="462849" cy="403168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00" name="Picture 99" descr="A blue bell with waves&#10;&#10;AI-generated content may be incorrect.">
              <a:extLst>
                <a:ext uri="{FF2B5EF4-FFF2-40B4-BE49-F238E27FC236}">
                  <a16:creationId xmlns:a16="http://schemas.microsoft.com/office/drawing/2014/main" id="{6F273AE9-F948-A36B-502B-4CEC395C1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9667" y="1084146"/>
              <a:ext cx="345967" cy="345967"/>
            </a:xfrm>
            <a:prstGeom prst="rect">
              <a:avLst/>
            </a:prstGeom>
          </p:spPr>
        </p:pic>
      </p:grpSp>
      <p:pic>
        <p:nvPicPr>
          <p:cNvPr id="85" name="Picture 8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3DDE1FA-2595-D175-17F9-BA1CB879A3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0"/>
          <a:stretch/>
        </p:blipFill>
        <p:spPr>
          <a:xfrm>
            <a:off x="10010539" y="562698"/>
            <a:ext cx="2181461" cy="328576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77C4D8-0B62-B591-8B29-B39C1605D69C}"/>
              </a:ext>
            </a:extLst>
          </p:cNvPr>
          <p:cNvSpPr/>
          <p:nvPr/>
        </p:nvSpPr>
        <p:spPr>
          <a:xfrm>
            <a:off x="3243206" y="65949"/>
            <a:ext cx="462849" cy="403168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 descr="A blue button with a white arrow in the middle&#10;&#10;AI-generated content may be incorrect.">
            <a:extLst>
              <a:ext uri="{FF2B5EF4-FFF2-40B4-BE49-F238E27FC236}">
                <a16:creationId xmlns:a16="http://schemas.microsoft.com/office/drawing/2014/main" id="{E30E8046-1EB4-07FE-1BA7-93B7BAC803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79297" y="148330"/>
            <a:ext cx="390665" cy="257428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13423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1"/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98C513-62CA-F8D6-3B3D-FA780950B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7EF0E2-1DB8-8B11-3519-0B16126F07EA}"/>
              </a:ext>
            </a:extLst>
          </p:cNvPr>
          <p:cNvCxnSpPr>
            <a:cxnSpLocks/>
          </p:cNvCxnSpPr>
          <p:nvPr/>
        </p:nvCxnSpPr>
        <p:spPr>
          <a:xfrm flipV="1">
            <a:off x="2157205" y="3500516"/>
            <a:ext cx="1018211" cy="19134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10D780D-D447-DDE3-ED85-D57695081478}"/>
              </a:ext>
            </a:extLst>
          </p:cNvPr>
          <p:cNvSpPr/>
          <p:nvPr/>
        </p:nvSpPr>
        <p:spPr>
          <a:xfrm>
            <a:off x="3198646" y="320"/>
            <a:ext cx="9049650" cy="68611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E61F24C-6F1C-16BF-20AE-E85952DDBF12}"/>
              </a:ext>
            </a:extLst>
          </p:cNvPr>
          <p:cNvSpPr txBox="1">
            <a:spLocks/>
          </p:cNvSpPr>
          <p:nvPr/>
        </p:nvSpPr>
        <p:spPr>
          <a:xfrm>
            <a:off x="6711097" y="6555816"/>
            <a:ext cx="246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MODEL : -RECF-2550-40-1800</a:t>
            </a:r>
            <a:endParaRPr lang="en-IN" sz="1200" b="1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D291F-4C69-E562-82D0-B30D1B345539}"/>
              </a:ext>
            </a:extLst>
          </p:cNvPr>
          <p:cNvGrpSpPr/>
          <p:nvPr/>
        </p:nvGrpSpPr>
        <p:grpSpPr>
          <a:xfrm>
            <a:off x="374470" y="2873995"/>
            <a:ext cx="1759506" cy="1167946"/>
            <a:chOff x="83813" y="4094799"/>
            <a:chExt cx="1759506" cy="11679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5E3D8A-E31A-D35A-DE10-B3A4B0947BBB}"/>
                </a:ext>
              </a:extLst>
            </p:cNvPr>
            <p:cNvGrpSpPr/>
            <p:nvPr/>
          </p:nvGrpSpPr>
          <p:grpSpPr>
            <a:xfrm>
              <a:off x="83813" y="4094799"/>
              <a:ext cx="1759506" cy="1167946"/>
              <a:chOff x="9110368" y="35615"/>
              <a:chExt cx="2474054" cy="706179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62B1623-ED41-D8FB-D35E-03A38BCD8B53}"/>
                  </a:ext>
                </a:extLst>
              </p:cNvPr>
              <p:cNvSpPr/>
              <p:nvPr/>
            </p:nvSpPr>
            <p:spPr>
              <a:xfrm>
                <a:off x="9110368" y="35615"/>
                <a:ext cx="2474054" cy="70617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D587E1-239F-136B-F51B-FC4ADCC5B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76694" y="48723"/>
                <a:ext cx="1412518" cy="15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Rounded MT Bold" panose="020F0704030504030204" pitchFamily="34" charset="0"/>
                  </a:rPr>
                  <a:t> LAYERS</a:t>
                </a:r>
                <a:endParaRPr lang="en-IN" sz="105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D3C2674-E4A5-928A-C226-BCE80254D8B6}"/>
                </a:ext>
              </a:extLst>
            </p:cNvPr>
            <p:cNvSpPr>
              <a:spLocks/>
            </p:cNvSpPr>
            <p:nvPr/>
          </p:nvSpPr>
          <p:spPr>
            <a:xfrm>
              <a:off x="305717" y="4371169"/>
              <a:ext cx="1293306" cy="20915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LAYER 1</a:t>
              </a:r>
              <a:endParaRPr lang="en-IN" sz="8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F85E9FF-FE4C-8BC8-3D81-FDBA398F2E9D}"/>
                </a:ext>
              </a:extLst>
            </p:cNvPr>
            <p:cNvSpPr>
              <a:spLocks/>
            </p:cNvSpPr>
            <p:nvPr/>
          </p:nvSpPr>
          <p:spPr>
            <a:xfrm>
              <a:off x="313726" y="4626615"/>
              <a:ext cx="1293306" cy="240995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LAYER 2</a:t>
              </a:r>
              <a:endParaRPr lang="en-IN" sz="8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8E3E726-3131-F7A5-823B-80EAF18AADF5}"/>
                </a:ext>
              </a:extLst>
            </p:cNvPr>
            <p:cNvSpPr>
              <a:spLocks/>
            </p:cNvSpPr>
            <p:nvPr/>
          </p:nvSpPr>
          <p:spPr>
            <a:xfrm>
              <a:off x="320492" y="4922308"/>
              <a:ext cx="1293306" cy="25363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LAYER 3</a:t>
              </a:r>
              <a:endParaRPr lang="en-IN" sz="8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C5322E-015E-B45B-0FF6-8AEE453D20C1}"/>
              </a:ext>
            </a:extLst>
          </p:cNvPr>
          <p:cNvGrpSpPr/>
          <p:nvPr/>
        </p:nvGrpSpPr>
        <p:grpSpPr>
          <a:xfrm>
            <a:off x="3958443" y="1145626"/>
            <a:ext cx="1225117" cy="955070"/>
            <a:chOff x="533639" y="1085069"/>
            <a:chExt cx="984610" cy="73510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499CFFD-7599-D47E-266A-80A60A526046}"/>
                </a:ext>
              </a:extLst>
            </p:cNvPr>
            <p:cNvSpPr>
              <a:spLocks/>
            </p:cNvSpPr>
            <p:nvPr/>
          </p:nvSpPr>
          <p:spPr>
            <a:xfrm>
              <a:off x="533639" y="1104320"/>
              <a:ext cx="984610" cy="71585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07040F-9311-F3E3-C3ED-BE6AEC83742D}"/>
                </a:ext>
              </a:extLst>
            </p:cNvPr>
            <p:cNvSpPr txBox="1"/>
            <p:nvPr/>
          </p:nvSpPr>
          <p:spPr>
            <a:xfrm>
              <a:off x="804700" y="1085069"/>
              <a:ext cx="571171" cy="15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         SPEED </a:t>
              </a:r>
              <a:endParaRPr lang="en-IN" sz="10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D28D2F6-B233-B23D-D956-5F61F4A2EA26}"/>
                </a:ext>
              </a:extLst>
            </p:cNvPr>
            <p:cNvSpPr/>
            <p:nvPr/>
          </p:nvSpPr>
          <p:spPr>
            <a:xfrm>
              <a:off x="629728" y="1400888"/>
              <a:ext cx="805132" cy="33302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210.00</a:t>
              </a:r>
              <a:endParaRPr lang="en-IN" sz="10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709556-FFCA-8626-D383-BFFBFFF8E7D2}"/>
              </a:ext>
            </a:extLst>
          </p:cNvPr>
          <p:cNvGrpSpPr/>
          <p:nvPr/>
        </p:nvGrpSpPr>
        <p:grpSpPr>
          <a:xfrm>
            <a:off x="6309922" y="1098592"/>
            <a:ext cx="1256145" cy="944221"/>
            <a:chOff x="533639" y="1027654"/>
            <a:chExt cx="984610" cy="79252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E11FD55-8EB3-5894-7E71-F3E92CEB002A}"/>
                </a:ext>
              </a:extLst>
            </p:cNvPr>
            <p:cNvSpPr>
              <a:spLocks/>
            </p:cNvSpPr>
            <p:nvPr/>
          </p:nvSpPr>
          <p:spPr>
            <a:xfrm>
              <a:off x="533639" y="1104320"/>
              <a:ext cx="984610" cy="71585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A4E961-3ED5-C9D1-6582-2C628D9B162B}"/>
                </a:ext>
              </a:extLst>
            </p:cNvPr>
            <p:cNvSpPr txBox="1"/>
            <p:nvPr/>
          </p:nvSpPr>
          <p:spPr>
            <a:xfrm>
              <a:off x="819765" y="1027654"/>
              <a:ext cx="521822" cy="33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         YIELD</a:t>
              </a:r>
              <a:endParaRPr lang="en-IN" sz="10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4E3E6C2-09CB-5290-DEF0-AA5051C42B79}"/>
                </a:ext>
              </a:extLst>
            </p:cNvPr>
            <p:cNvSpPr/>
            <p:nvPr/>
          </p:nvSpPr>
          <p:spPr>
            <a:xfrm>
              <a:off x="629728" y="1400888"/>
              <a:ext cx="805132" cy="33302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210.00</a:t>
              </a:r>
              <a:endParaRPr lang="en-IN" sz="10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F1DA2C-AD25-49F4-F472-D6810B8EAAD3}"/>
              </a:ext>
            </a:extLst>
          </p:cNvPr>
          <p:cNvGrpSpPr/>
          <p:nvPr/>
        </p:nvGrpSpPr>
        <p:grpSpPr>
          <a:xfrm>
            <a:off x="8521809" y="1042270"/>
            <a:ext cx="1314608" cy="1030425"/>
            <a:chOff x="533639" y="1027070"/>
            <a:chExt cx="984610" cy="79310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9211D23-425D-1E35-D7F0-483A9AE5C530}"/>
                </a:ext>
              </a:extLst>
            </p:cNvPr>
            <p:cNvSpPr>
              <a:spLocks/>
            </p:cNvSpPr>
            <p:nvPr/>
          </p:nvSpPr>
          <p:spPr>
            <a:xfrm>
              <a:off x="533639" y="1104320"/>
              <a:ext cx="984610" cy="715854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555260-21D9-B952-4A6F-E57B7CEF242A}"/>
                </a:ext>
              </a:extLst>
            </p:cNvPr>
            <p:cNvSpPr txBox="1"/>
            <p:nvPr/>
          </p:nvSpPr>
          <p:spPr>
            <a:xfrm>
              <a:off x="819014" y="1027070"/>
              <a:ext cx="497603" cy="307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     AMPERE</a:t>
              </a:r>
              <a:endParaRPr lang="en-IN" sz="1000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02BEB64-67FD-8E22-60DC-77C681077D37}"/>
                </a:ext>
              </a:extLst>
            </p:cNvPr>
            <p:cNvSpPr/>
            <p:nvPr/>
          </p:nvSpPr>
          <p:spPr>
            <a:xfrm>
              <a:off x="629728" y="1400888"/>
              <a:ext cx="805132" cy="33302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210.00</a:t>
              </a:r>
              <a:endParaRPr lang="en-IN" sz="1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72A206-87BB-8F82-BFFE-83ACC6092581}"/>
              </a:ext>
            </a:extLst>
          </p:cNvPr>
          <p:cNvGrpSpPr/>
          <p:nvPr/>
        </p:nvGrpSpPr>
        <p:grpSpPr>
          <a:xfrm>
            <a:off x="5821608" y="2703513"/>
            <a:ext cx="2234980" cy="2210774"/>
            <a:chOff x="2753192" y="2723917"/>
            <a:chExt cx="2908878" cy="295454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6528EE4-117C-814A-B4A5-187E0B40BC42}"/>
                </a:ext>
              </a:extLst>
            </p:cNvPr>
            <p:cNvGrpSpPr/>
            <p:nvPr/>
          </p:nvGrpSpPr>
          <p:grpSpPr>
            <a:xfrm>
              <a:off x="2753192" y="2723917"/>
              <a:ext cx="2908878" cy="2954547"/>
              <a:chOff x="553246" y="1111380"/>
              <a:chExt cx="984610" cy="715854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2EE33E8C-E3DF-9BEC-C497-2B1225D8D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3246" y="1111380"/>
                <a:ext cx="984610" cy="715854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IN" sz="10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4D7AAB-60D8-B052-C984-CFACCDF81A58}"/>
                  </a:ext>
                </a:extLst>
              </p:cNvPr>
              <p:cNvSpPr txBox="1"/>
              <p:nvPr/>
            </p:nvSpPr>
            <p:spPr>
              <a:xfrm>
                <a:off x="658542" y="1154667"/>
                <a:ext cx="732561" cy="79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Set v/s Act Thickness</a:t>
                </a:r>
                <a:endParaRPr lang="en-IN" sz="1000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D432490-A7FC-B267-DF60-9838C8AE3261}"/>
                  </a:ext>
                </a:extLst>
              </p:cNvPr>
              <p:cNvSpPr/>
              <p:nvPr/>
            </p:nvSpPr>
            <p:spPr>
              <a:xfrm>
                <a:off x="629728" y="1266880"/>
                <a:ext cx="805132" cy="467029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</p:grpSp>
        <p:pic>
          <p:nvPicPr>
            <p:cNvPr id="39" name="Picture 38" descr="A graph with blue and orange lines&#10;&#10;AI-generated content may be incorrect.">
              <a:extLst>
                <a:ext uri="{FF2B5EF4-FFF2-40B4-BE49-F238E27FC236}">
                  <a16:creationId xmlns:a16="http://schemas.microsoft.com/office/drawing/2014/main" id="{901B8FAB-87D2-95CE-5245-E127F7838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4" b="16158"/>
            <a:stretch/>
          </p:blipFill>
          <p:spPr>
            <a:xfrm>
              <a:off x="3119561" y="3431038"/>
              <a:ext cx="2097807" cy="179683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AC76D6-6229-D31F-6E10-CD3499059BE0}"/>
              </a:ext>
            </a:extLst>
          </p:cNvPr>
          <p:cNvGrpSpPr/>
          <p:nvPr/>
        </p:nvGrpSpPr>
        <p:grpSpPr>
          <a:xfrm>
            <a:off x="3395326" y="2640387"/>
            <a:ext cx="2304158" cy="2320003"/>
            <a:chOff x="633438" y="2845027"/>
            <a:chExt cx="4162920" cy="312445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A3A2580-E113-C608-7772-7BE1038A32DC}"/>
                </a:ext>
              </a:extLst>
            </p:cNvPr>
            <p:cNvSpPr/>
            <p:nvPr/>
          </p:nvSpPr>
          <p:spPr>
            <a:xfrm>
              <a:off x="633438" y="2845027"/>
              <a:ext cx="4162920" cy="312445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1E83BB1-0B55-A328-54A4-A9F9ED8E3D9A}"/>
                </a:ext>
              </a:extLst>
            </p:cNvPr>
            <p:cNvSpPr>
              <a:spLocks/>
            </p:cNvSpPr>
            <p:nvPr/>
          </p:nvSpPr>
          <p:spPr>
            <a:xfrm>
              <a:off x="1773032" y="3045602"/>
              <a:ext cx="1716069" cy="362799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MELT PRESSURE</a:t>
              </a:r>
              <a:endParaRPr lang="en-IN" sz="80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1F8ECDC-EC4B-0077-C728-5699D09B019B}"/>
                </a:ext>
              </a:extLst>
            </p:cNvPr>
            <p:cNvSpPr>
              <a:spLocks/>
            </p:cNvSpPr>
            <p:nvPr/>
          </p:nvSpPr>
          <p:spPr>
            <a:xfrm>
              <a:off x="2329488" y="3482001"/>
              <a:ext cx="770815" cy="36280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0.06</a:t>
              </a:r>
              <a:endParaRPr lang="en-IN" sz="800" dirty="0"/>
            </a:p>
          </p:txBody>
        </p:sp>
        <p:pic>
          <p:nvPicPr>
            <p:cNvPr id="47" name="Picture 46" descr="A graph of a curve&#10;&#10;AI-generated content may be incorrect.">
              <a:extLst>
                <a:ext uri="{FF2B5EF4-FFF2-40B4-BE49-F238E27FC236}">
                  <a16:creationId xmlns:a16="http://schemas.microsoft.com/office/drawing/2014/main" id="{4324EB53-D05B-AC1E-4171-ACF92AD27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822" y="3945169"/>
              <a:ext cx="2724150" cy="1676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B00A4BD-4714-1CE3-BE68-3E9B36900948}"/>
              </a:ext>
            </a:extLst>
          </p:cNvPr>
          <p:cNvGrpSpPr/>
          <p:nvPr/>
        </p:nvGrpSpPr>
        <p:grpSpPr>
          <a:xfrm>
            <a:off x="8197679" y="2648310"/>
            <a:ext cx="2104915" cy="2210775"/>
            <a:chOff x="6041331" y="4072520"/>
            <a:chExt cx="3914539" cy="278547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3081D62-D10B-1B60-8620-185EE77C3280}"/>
                </a:ext>
              </a:extLst>
            </p:cNvPr>
            <p:cNvSpPr/>
            <p:nvPr/>
          </p:nvSpPr>
          <p:spPr>
            <a:xfrm>
              <a:off x="6041331" y="4072520"/>
              <a:ext cx="3914539" cy="2785479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FDF25CC-C6D1-0B8D-6AD8-ADE7BA4311F3}"/>
                </a:ext>
              </a:extLst>
            </p:cNvPr>
            <p:cNvSpPr>
              <a:spLocks/>
            </p:cNvSpPr>
            <p:nvPr/>
          </p:nvSpPr>
          <p:spPr>
            <a:xfrm>
              <a:off x="7048403" y="4205869"/>
              <a:ext cx="1878459" cy="302009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MELT TEMPERATURE</a:t>
              </a:r>
              <a:endParaRPr lang="en-IN" sz="800" dirty="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DDBEB21-A589-2C94-1463-EC3FD3F32E5D}"/>
                </a:ext>
              </a:extLst>
            </p:cNvPr>
            <p:cNvSpPr>
              <a:spLocks/>
            </p:cNvSpPr>
            <p:nvPr/>
          </p:nvSpPr>
          <p:spPr>
            <a:xfrm>
              <a:off x="7763261" y="4668379"/>
              <a:ext cx="716322" cy="369739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30.90</a:t>
              </a:r>
              <a:endParaRPr lang="en-IN" sz="800" dirty="0"/>
            </a:p>
          </p:txBody>
        </p:sp>
        <p:pic>
          <p:nvPicPr>
            <p:cNvPr id="56" name="Picture 55" descr="A graph of a number of times&#10;&#10;AI-generated content may be incorrect.">
              <a:extLst>
                <a:ext uri="{FF2B5EF4-FFF2-40B4-BE49-F238E27FC236}">
                  <a16:creationId xmlns:a16="http://schemas.microsoft.com/office/drawing/2014/main" id="{C7107654-C4E6-A3D4-24E7-EA4F4C609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478" y="5098589"/>
              <a:ext cx="2157068" cy="1560606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DA3BBDF-2351-4704-7804-5F93C85A873A}"/>
              </a:ext>
            </a:extLst>
          </p:cNvPr>
          <p:cNvSpPr/>
          <p:nvPr/>
        </p:nvSpPr>
        <p:spPr>
          <a:xfrm>
            <a:off x="3193957" y="-10580"/>
            <a:ext cx="9049650" cy="53981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52237A3-B8F2-B575-CEB2-1B4DD9553690}"/>
              </a:ext>
            </a:extLst>
          </p:cNvPr>
          <p:cNvSpPr txBox="1">
            <a:spLocks/>
          </p:cNvSpPr>
          <p:nvPr/>
        </p:nvSpPr>
        <p:spPr>
          <a:xfrm>
            <a:off x="6693599" y="133175"/>
            <a:ext cx="1978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LAYER 1/2/3</a:t>
            </a:r>
            <a:endParaRPr lang="en-IN" sz="1600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34FE013-769B-82A2-179F-DA597C42BE05}"/>
              </a:ext>
            </a:extLst>
          </p:cNvPr>
          <p:cNvGrpSpPr/>
          <p:nvPr/>
        </p:nvGrpSpPr>
        <p:grpSpPr>
          <a:xfrm>
            <a:off x="11729151" y="57742"/>
            <a:ext cx="462849" cy="403168"/>
            <a:chOff x="2475516" y="678191"/>
            <a:chExt cx="462849" cy="40316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2137C16-EB9C-3720-818C-E698E29FE4E5}"/>
                </a:ext>
              </a:extLst>
            </p:cNvPr>
            <p:cNvSpPr/>
            <p:nvPr/>
          </p:nvSpPr>
          <p:spPr>
            <a:xfrm>
              <a:off x="2475516" y="678191"/>
              <a:ext cx="462849" cy="403168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 descr="A black power button&#10;&#10;AI-generated content may be incorrect.">
              <a:extLst>
                <a:ext uri="{FF2B5EF4-FFF2-40B4-BE49-F238E27FC236}">
                  <a16:creationId xmlns:a16="http://schemas.microsoft.com/office/drawing/2014/main" id="{38A0E0E2-B6A2-B350-3E09-926C3942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144" y="781962"/>
              <a:ext cx="296839" cy="208230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113F4D7-638F-9B23-BD58-AE5ADE5B312D}"/>
              </a:ext>
            </a:extLst>
          </p:cNvPr>
          <p:cNvGrpSpPr/>
          <p:nvPr/>
        </p:nvGrpSpPr>
        <p:grpSpPr>
          <a:xfrm>
            <a:off x="10614817" y="27901"/>
            <a:ext cx="1081544" cy="462849"/>
            <a:chOff x="672491" y="850624"/>
            <a:chExt cx="1081544" cy="4628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5B5FEB4-44C3-8356-E526-81E6A6C85EDD}"/>
                </a:ext>
              </a:extLst>
            </p:cNvPr>
            <p:cNvSpPr/>
            <p:nvPr/>
          </p:nvSpPr>
          <p:spPr>
            <a:xfrm>
              <a:off x="672491" y="882740"/>
              <a:ext cx="1081544" cy="40690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1000" dirty="0"/>
                <a:t>28/10/25</a:t>
              </a:r>
              <a:r>
                <a:rPr lang="en-US" sz="1200" dirty="0"/>
                <a:t>  </a:t>
              </a:r>
              <a:r>
                <a:rPr lang="en-US" sz="1000" dirty="0"/>
                <a:t>16:44:54</a:t>
              </a:r>
              <a:endParaRPr lang="en-IN" sz="10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03D591-B8C9-1C0D-BB60-1859AE251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42" y="850624"/>
              <a:ext cx="462849" cy="462849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835F7A0-4C3F-9562-97E5-97472A049F80}"/>
              </a:ext>
            </a:extLst>
          </p:cNvPr>
          <p:cNvGrpSpPr/>
          <p:nvPr/>
        </p:nvGrpSpPr>
        <p:grpSpPr>
          <a:xfrm>
            <a:off x="10118092" y="68561"/>
            <a:ext cx="462849" cy="403168"/>
            <a:chOff x="2713336" y="1843737"/>
            <a:chExt cx="462849" cy="403168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969EC317-B0FB-ECDF-9A31-E0895871875B}"/>
                </a:ext>
              </a:extLst>
            </p:cNvPr>
            <p:cNvSpPr/>
            <p:nvPr/>
          </p:nvSpPr>
          <p:spPr>
            <a:xfrm>
              <a:off x="2713336" y="1843737"/>
              <a:ext cx="462849" cy="403168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00" name="Picture 99" descr="A blue bell with waves&#10;&#10;AI-generated content may be incorrect.">
              <a:extLst>
                <a:ext uri="{FF2B5EF4-FFF2-40B4-BE49-F238E27FC236}">
                  <a16:creationId xmlns:a16="http://schemas.microsoft.com/office/drawing/2014/main" id="{00B1C316-A387-1E8F-9E72-852062F05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776" y="1872337"/>
              <a:ext cx="345967" cy="345967"/>
            </a:xfrm>
            <a:prstGeom prst="rect">
              <a:avLst/>
            </a:prstGeom>
          </p:spPr>
        </p:pic>
      </p:grpSp>
      <p:pic>
        <p:nvPicPr>
          <p:cNvPr id="63" name="Picture 6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4EE930A-2D76-1F6A-56A5-E84B549EB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0"/>
          <a:stretch/>
        </p:blipFill>
        <p:spPr>
          <a:xfrm>
            <a:off x="10359173" y="557833"/>
            <a:ext cx="1856099" cy="279569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756076-C2A1-4D3D-49AD-656B31EC9ADB}"/>
              </a:ext>
            </a:extLst>
          </p:cNvPr>
          <p:cNvSpPr/>
          <p:nvPr/>
        </p:nvSpPr>
        <p:spPr>
          <a:xfrm>
            <a:off x="3330653" y="63758"/>
            <a:ext cx="462849" cy="403168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 descr="A blue button with a white arrow in the middle&#10;&#10;AI-generated content may be incorrect.">
            <a:extLst>
              <a:ext uri="{FF2B5EF4-FFF2-40B4-BE49-F238E27FC236}">
                <a16:creationId xmlns:a16="http://schemas.microsoft.com/office/drawing/2014/main" id="{0381E393-C3FB-5570-E30C-5AAB3B7AD5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95326" y="107021"/>
            <a:ext cx="362083" cy="313785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3454580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1"/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6AEB50-AE8F-D9F4-D5F2-581E22EF9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7F8A7D-A60A-B082-126E-D0DE18602ECD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2180435" y="3430878"/>
            <a:ext cx="1018211" cy="19134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DB96500-5E54-0ACC-4461-416B59020E1C}"/>
              </a:ext>
            </a:extLst>
          </p:cNvPr>
          <p:cNvSpPr/>
          <p:nvPr/>
        </p:nvSpPr>
        <p:spPr>
          <a:xfrm>
            <a:off x="3198646" y="320"/>
            <a:ext cx="9049650" cy="68611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5FDE2CE-3AC7-23DA-8ECA-A816F930FC08}"/>
              </a:ext>
            </a:extLst>
          </p:cNvPr>
          <p:cNvSpPr txBox="1">
            <a:spLocks/>
          </p:cNvSpPr>
          <p:nvPr/>
        </p:nvSpPr>
        <p:spPr>
          <a:xfrm>
            <a:off x="6711097" y="6555816"/>
            <a:ext cx="246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MODEL : -RECF-2550-40-1800</a:t>
            </a:r>
            <a:endParaRPr lang="en-IN" sz="1200" b="1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B3221-1812-518D-6031-DDCC3B89519A}"/>
              </a:ext>
            </a:extLst>
          </p:cNvPr>
          <p:cNvSpPr/>
          <p:nvPr/>
        </p:nvSpPr>
        <p:spPr>
          <a:xfrm>
            <a:off x="3193957" y="-10580"/>
            <a:ext cx="9049650" cy="53981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46761AF-0A91-8CAB-3890-3E6BBB680E12}"/>
              </a:ext>
            </a:extLst>
          </p:cNvPr>
          <p:cNvSpPr txBox="1">
            <a:spLocks/>
          </p:cNvSpPr>
          <p:nvPr/>
        </p:nvSpPr>
        <p:spPr>
          <a:xfrm>
            <a:off x="6693599" y="133175"/>
            <a:ext cx="1978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EXAUSTER A/B/C</a:t>
            </a:r>
            <a:endParaRPr lang="en-IN" sz="1600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D8D4F46-0211-B6B7-9A55-AD6339CA5292}"/>
              </a:ext>
            </a:extLst>
          </p:cNvPr>
          <p:cNvGrpSpPr/>
          <p:nvPr/>
        </p:nvGrpSpPr>
        <p:grpSpPr>
          <a:xfrm>
            <a:off x="11729151" y="57742"/>
            <a:ext cx="462849" cy="403168"/>
            <a:chOff x="2475516" y="678191"/>
            <a:chExt cx="462849" cy="40316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A0A920-7C2E-284B-99C0-987ADB60A799}"/>
                </a:ext>
              </a:extLst>
            </p:cNvPr>
            <p:cNvSpPr/>
            <p:nvPr/>
          </p:nvSpPr>
          <p:spPr>
            <a:xfrm>
              <a:off x="2475516" y="678191"/>
              <a:ext cx="462849" cy="403168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 descr="A black power button&#10;&#10;AI-generated content may be incorrect.">
              <a:extLst>
                <a:ext uri="{FF2B5EF4-FFF2-40B4-BE49-F238E27FC236}">
                  <a16:creationId xmlns:a16="http://schemas.microsoft.com/office/drawing/2014/main" id="{2E178F07-D9B5-C1BF-0C1D-A21DB8DD6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144" y="781962"/>
              <a:ext cx="296839" cy="208230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C49B859-650A-E80B-0C5B-372B121D9C6C}"/>
              </a:ext>
            </a:extLst>
          </p:cNvPr>
          <p:cNvGrpSpPr/>
          <p:nvPr/>
        </p:nvGrpSpPr>
        <p:grpSpPr>
          <a:xfrm>
            <a:off x="10614817" y="27901"/>
            <a:ext cx="1081544" cy="462849"/>
            <a:chOff x="672491" y="850624"/>
            <a:chExt cx="1081544" cy="4628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BFBDE7D-68DF-C1C1-3EF4-CB2562B18B8F}"/>
                </a:ext>
              </a:extLst>
            </p:cNvPr>
            <p:cNvSpPr/>
            <p:nvPr/>
          </p:nvSpPr>
          <p:spPr>
            <a:xfrm>
              <a:off x="672491" y="882740"/>
              <a:ext cx="1081544" cy="40690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1000" dirty="0"/>
                <a:t>28/10/25</a:t>
              </a:r>
              <a:r>
                <a:rPr lang="en-US" sz="1200" dirty="0"/>
                <a:t>  </a:t>
              </a:r>
              <a:r>
                <a:rPr lang="en-US" sz="1000" dirty="0"/>
                <a:t>16:44:54</a:t>
              </a:r>
              <a:endParaRPr lang="en-IN" sz="10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22717B0-57FB-F436-A048-F98BCDDFD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42" y="850624"/>
              <a:ext cx="462849" cy="462849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732305E-28AE-A648-530D-997680AE4DDD}"/>
              </a:ext>
            </a:extLst>
          </p:cNvPr>
          <p:cNvGrpSpPr/>
          <p:nvPr/>
        </p:nvGrpSpPr>
        <p:grpSpPr>
          <a:xfrm>
            <a:off x="10118092" y="68561"/>
            <a:ext cx="462849" cy="403168"/>
            <a:chOff x="2713336" y="1843737"/>
            <a:chExt cx="462849" cy="403168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A9E50F5-3097-74F1-475A-580D7A2E1E86}"/>
                </a:ext>
              </a:extLst>
            </p:cNvPr>
            <p:cNvSpPr/>
            <p:nvPr/>
          </p:nvSpPr>
          <p:spPr>
            <a:xfrm>
              <a:off x="2713336" y="1843737"/>
              <a:ext cx="462849" cy="403168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00" name="Picture 99" descr="A blue bell with waves&#10;&#10;AI-generated content may be incorrect.">
              <a:extLst>
                <a:ext uri="{FF2B5EF4-FFF2-40B4-BE49-F238E27FC236}">
                  <a16:creationId xmlns:a16="http://schemas.microsoft.com/office/drawing/2014/main" id="{C244FCE1-83C0-F854-D189-B2AB93344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776" y="1872337"/>
              <a:ext cx="345967" cy="345967"/>
            </a:xfrm>
            <a:prstGeom prst="rect">
              <a:avLst/>
            </a:prstGeom>
          </p:spPr>
        </p:pic>
      </p:grpSp>
      <p:pic>
        <p:nvPicPr>
          <p:cNvPr id="63" name="Picture 6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FAD1321-7E48-8895-E8C6-2BAE1EB0E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0"/>
          <a:stretch/>
        </p:blipFill>
        <p:spPr>
          <a:xfrm>
            <a:off x="10359173" y="557833"/>
            <a:ext cx="1856099" cy="27956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A3C63BE-4BB3-CDCE-C739-59CB68071881}"/>
              </a:ext>
            </a:extLst>
          </p:cNvPr>
          <p:cNvGrpSpPr/>
          <p:nvPr/>
        </p:nvGrpSpPr>
        <p:grpSpPr>
          <a:xfrm>
            <a:off x="312500" y="2830712"/>
            <a:ext cx="1866228" cy="1167946"/>
            <a:chOff x="83813" y="4094799"/>
            <a:chExt cx="1759506" cy="11679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D4E50D-6AD7-37EA-00B2-45FD5A91278D}"/>
                </a:ext>
              </a:extLst>
            </p:cNvPr>
            <p:cNvGrpSpPr/>
            <p:nvPr/>
          </p:nvGrpSpPr>
          <p:grpSpPr>
            <a:xfrm>
              <a:off x="83813" y="4094799"/>
              <a:ext cx="1759506" cy="1167946"/>
              <a:chOff x="9110368" y="35615"/>
              <a:chExt cx="2474054" cy="706179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497B066-697C-D3B9-F213-C560BF8EF51C}"/>
                  </a:ext>
                </a:extLst>
              </p:cNvPr>
              <p:cNvSpPr/>
              <p:nvPr/>
            </p:nvSpPr>
            <p:spPr>
              <a:xfrm>
                <a:off x="9110368" y="35615"/>
                <a:ext cx="2474054" cy="706179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6A31A5-7889-15A1-CCC5-27208D13DB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93839" y="48181"/>
                <a:ext cx="1412518" cy="15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Rounded MT Bold" panose="020F0704030504030204" pitchFamily="34" charset="0"/>
                  </a:rPr>
                  <a:t> EXTRUDER</a:t>
                </a:r>
                <a:endParaRPr lang="en-IN" sz="105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3BE2879-3245-7350-A29A-E4F34EB11572}"/>
                </a:ext>
              </a:extLst>
            </p:cNvPr>
            <p:cNvSpPr>
              <a:spLocks/>
            </p:cNvSpPr>
            <p:nvPr/>
          </p:nvSpPr>
          <p:spPr>
            <a:xfrm>
              <a:off x="305717" y="4371169"/>
              <a:ext cx="1293306" cy="20915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EXTRUDER A</a:t>
              </a:r>
              <a:endParaRPr lang="en-IN" sz="800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ACB902-EE28-2E0E-4B77-FFE423D69C71}"/>
                </a:ext>
              </a:extLst>
            </p:cNvPr>
            <p:cNvSpPr>
              <a:spLocks/>
            </p:cNvSpPr>
            <p:nvPr/>
          </p:nvSpPr>
          <p:spPr>
            <a:xfrm>
              <a:off x="313726" y="4626615"/>
              <a:ext cx="1293306" cy="240995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EXTRUDER B</a:t>
              </a:r>
              <a:endParaRPr lang="en-IN" sz="80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7785535-97E6-B372-C62B-C1572A0843F5}"/>
                </a:ext>
              </a:extLst>
            </p:cNvPr>
            <p:cNvSpPr>
              <a:spLocks/>
            </p:cNvSpPr>
            <p:nvPr/>
          </p:nvSpPr>
          <p:spPr>
            <a:xfrm>
              <a:off x="320492" y="4922308"/>
              <a:ext cx="1293306" cy="25363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EXTRUDER C</a:t>
              </a:r>
              <a:endParaRPr lang="en-IN" sz="800" dirty="0"/>
            </a:p>
          </p:txBody>
        </p:sp>
      </p:grpSp>
      <p:pic>
        <p:nvPicPr>
          <p:cNvPr id="26" name="Picture 25" descr="A screenshot of a graph&#10;&#10;AI-generated content may be incorrect.">
            <a:extLst>
              <a:ext uri="{FF2B5EF4-FFF2-40B4-BE49-F238E27FC236}">
                <a16:creationId xmlns:a16="http://schemas.microsoft.com/office/drawing/2014/main" id="{84B30B4E-2473-A38B-44DB-1C78CA8A1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3829" y="625901"/>
            <a:ext cx="5912528" cy="583324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3E4649-9271-A3E1-8CF2-681EF94B9235}"/>
              </a:ext>
            </a:extLst>
          </p:cNvPr>
          <p:cNvSpPr/>
          <p:nvPr/>
        </p:nvSpPr>
        <p:spPr>
          <a:xfrm>
            <a:off x="3256345" y="57741"/>
            <a:ext cx="462849" cy="403168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 descr="A blue button with a white arrow in the middle&#10;&#10;AI-generated content may be incorrect.">
            <a:extLst>
              <a:ext uri="{FF2B5EF4-FFF2-40B4-BE49-F238E27FC236}">
                <a16:creationId xmlns:a16="http://schemas.microsoft.com/office/drawing/2014/main" id="{EA63E304-406E-FF57-0ABA-D65463617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79297" y="148330"/>
            <a:ext cx="390665" cy="257428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19506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198</Words>
  <Application>Microsoft Office PowerPoint</Application>
  <PresentationFormat>Widescreen</PresentationFormat>
  <Paragraphs>84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Aptos Narrow</vt:lpstr>
      <vt:lpstr>Arial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Jadeja Hemadri - HJJ</dc:creator>
  <cp:lastModifiedBy>Jadeja Hemadri - HJJ</cp:lastModifiedBy>
  <cp:revision>26</cp:revision>
  <dcterms:created xsi:type="dcterms:W3CDTF">2025-10-28T10:56:54Z</dcterms:created>
  <dcterms:modified xsi:type="dcterms:W3CDTF">2025-11-03T09:33:37Z</dcterms:modified>
</cp:coreProperties>
</file>